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5"/>
  </p:notesMasterIdLst>
  <p:sldIdLst>
    <p:sldId id="257" r:id="rId2"/>
    <p:sldId id="256" r:id="rId3"/>
    <p:sldId id="288" r:id="rId4"/>
    <p:sldId id="300" r:id="rId5"/>
    <p:sldId id="289" r:id="rId6"/>
    <p:sldId id="258" r:id="rId7"/>
    <p:sldId id="290" r:id="rId8"/>
    <p:sldId id="261" r:id="rId9"/>
    <p:sldId id="284" r:id="rId10"/>
    <p:sldId id="302" r:id="rId11"/>
    <p:sldId id="283" r:id="rId12"/>
    <p:sldId id="264" r:id="rId13"/>
    <p:sldId id="265" r:id="rId14"/>
    <p:sldId id="267" r:id="rId15"/>
    <p:sldId id="291" r:id="rId16"/>
    <p:sldId id="279" r:id="rId17"/>
    <p:sldId id="285" r:id="rId18"/>
    <p:sldId id="299" r:id="rId19"/>
    <p:sldId id="286" r:id="rId20"/>
    <p:sldId id="292" r:id="rId21"/>
    <p:sldId id="293" r:id="rId22"/>
    <p:sldId id="298" r:id="rId23"/>
    <p:sldId id="307" r:id="rId24"/>
    <p:sldId id="294" r:id="rId25"/>
    <p:sldId id="303" r:id="rId26"/>
    <p:sldId id="269" r:id="rId27"/>
    <p:sldId id="262" r:id="rId28"/>
    <p:sldId id="304" r:id="rId29"/>
    <p:sldId id="297" r:id="rId30"/>
    <p:sldId id="295" r:id="rId31"/>
    <p:sldId id="305" r:id="rId32"/>
    <p:sldId id="296" r:id="rId33"/>
    <p:sldId id="263" r:id="rId34"/>
    <p:sldId id="270" r:id="rId35"/>
    <p:sldId id="306" r:id="rId36"/>
    <p:sldId id="308" r:id="rId37"/>
    <p:sldId id="309" r:id="rId38"/>
    <p:sldId id="310" r:id="rId39"/>
    <p:sldId id="313" r:id="rId40"/>
    <p:sldId id="312" r:id="rId41"/>
    <p:sldId id="311" r:id="rId42"/>
    <p:sldId id="275" r:id="rId43"/>
    <p:sldId id="274" r:id="rId44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66"/>
    <a:srgbClr val="FF00FF"/>
    <a:srgbClr val="CC0000"/>
    <a:srgbClr val="0066FF"/>
    <a:srgbClr val="FF0000"/>
    <a:srgbClr val="CCFFCC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9" autoAdjust="0"/>
    <p:restoredTop sz="94660"/>
  </p:normalViewPr>
  <p:slideViewPr>
    <p:cSldViewPr>
      <p:cViewPr>
        <p:scale>
          <a:sx n="75" d="100"/>
          <a:sy n="75" d="100"/>
        </p:scale>
        <p:origin x="-3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页眉占位符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zh-CN" altLang="zh-CN"/>
          </a:p>
        </p:txBody>
      </p:sp>
      <p:sp>
        <p:nvSpPr>
          <p:cNvPr id="28675" name="日期占位符 2"/>
          <p:cNvSpPr>
            <a:spLocks noGrp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19E3EDD7-C180-4771-8977-73FC74103865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28676" name="幻灯片图像占位符 3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7" name="备注占位符 4"/>
          <p:cNvSpPr>
            <a:spLocks noGrp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8678" name="页脚占位符 5"/>
          <p:cNvSpPr>
            <a:spLocks noGrp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zh-CN" altLang="zh-CN"/>
          </a:p>
        </p:txBody>
      </p:sp>
      <p:sp>
        <p:nvSpPr>
          <p:cNvPr id="28679" name="灯片编号占位符 6"/>
          <p:cNvSpPr>
            <a:spLocks noGrp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695A5371-5FDD-47E7-800C-E770E4C0F72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215350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F767BD-0C17-4240-A2F7-409D0EB8210E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82CFD-69A6-4800-85D5-140978ABEE2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03982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997A97C-C99D-4EEF-ABDA-CA91C6F38F18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0C85E9-D799-4C30-AE88-64BDD04A11F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50656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AFD03F-078C-4B8A-A213-791E8A90456A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A36E15-11B4-4EBF-A8AB-6A5E64C9E86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733032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0455F2-63F7-4ACA-B600-699414DB4E25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5568A-FAF3-45C5-A3CE-13FCDA2479C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95404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A0389B-57D2-4DC3-85B5-94A014380F3D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FCA455-52E2-4F7E-995B-F7BAB7C37F9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58102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57A5D8-0A2D-49BA-A7F9-CD334D0BEDBB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D1F378-C0B4-4A88-A906-0BCBE1D0CBF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170021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694A6F-38FB-4351-B2DA-1B2C45FC0782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8AB7C-56A6-450F-897C-EC3831A71E6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457580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4F6628-9AFD-4370-9FBE-3E057E6C0C5B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58AA0-D4B4-4A54-AD2F-801158277DC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032259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826FC3-6535-4ACF-950F-21B79AEABEFC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364632-4A2C-4B17-89AE-57D1D9EBFB52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33522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CA3B2D-8333-453F-81DE-FBDECF0B728D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A43C8B-7761-4A5A-A95F-34B9836E795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08141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CF92F7-A94F-4B64-87FF-05DF5F1CC046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D2311C-3F93-466E-9C98-00C74434799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332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634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0ABD61D-06B4-48AD-8314-311B69B7A51A}" type="datetimeFigureOut">
              <a:rPr lang="zh-CN" altLang="en-US"/>
              <a:pPr/>
              <a:t>2015/8/12 Wednesday</a:t>
            </a:fld>
            <a:endParaRPr lang="zh-CN" altLang="zh-CN"/>
          </a:p>
        </p:txBody>
      </p:sp>
      <p:sp>
        <p:nvSpPr>
          <p:cNvPr id="634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634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C0D7A2D-786F-4141-8AA4-2CE3F78216F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690688" y="836613"/>
            <a:ext cx="5545137" cy="1655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800" b="1" kern="10">
                <a:ln w="9525">
                  <a:solidFill>
                    <a:srgbClr val="FFFF66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Unit 4</a:t>
            </a:r>
            <a:endParaRPr lang="zh-CN" altLang="en-US" sz="4800" b="1" kern="10">
              <a:ln w="9525">
                <a:solidFill>
                  <a:srgbClr val="FFFF66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0" y="2997200"/>
            <a:ext cx="91440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800" b="1" kern="10">
                <a:ln w="9525">
                  <a:solidFill>
                    <a:srgbClr val="FFFF66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Arial"/>
                <a:cs typeface="Arial"/>
              </a:rPr>
              <a:t>What’s the best movie theater?</a:t>
            </a:r>
            <a:endParaRPr lang="zh-CN" altLang="en-US" sz="4800" b="1" kern="10">
              <a:ln w="9525">
                <a:solidFill>
                  <a:srgbClr val="FFFF66"/>
                </a:solidFill>
                <a:round/>
                <a:headEnd/>
                <a:tailEnd/>
              </a:ln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animBg="1"/>
      <p:bldP spid="307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Text Box 5"/>
          <p:cNvSpPr txBox="1">
            <a:spLocks noChangeArrowheads="1"/>
          </p:cNvSpPr>
          <p:nvPr/>
        </p:nvSpPr>
        <p:spPr bwMode="auto">
          <a:xfrm>
            <a:off x="1041400" y="187325"/>
            <a:ext cx="802957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Write these words and phrases next to their opposites in the chart. </a:t>
            </a:r>
          </a:p>
        </p:txBody>
      </p:sp>
      <p:sp>
        <p:nvSpPr>
          <p:cNvPr id="47109" name="Oval 2"/>
          <p:cNvSpPr>
            <a:spLocks noChangeArrowheads="1"/>
          </p:cNvSpPr>
          <p:nvPr/>
        </p:nvSpPr>
        <p:spPr bwMode="auto">
          <a:xfrm>
            <a:off x="34925" y="333375"/>
            <a:ext cx="898525" cy="792163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1a</a:t>
            </a:r>
          </a:p>
        </p:txBody>
      </p:sp>
      <p:sp>
        <p:nvSpPr>
          <p:cNvPr id="47110" name="Text Box 10"/>
          <p:cNvSpPr txBox="1">
            <a:spLocks noChangeArrowheads="1"/>
          </p:cNvSpPr>
          <p:nvPr/>
        </p:nvSpPr>
        <p:spPr bwMode="auto">
          <a:xfrm>
            <a:off x="323850" y="1628775"/>
            <a:ext cx="8496300" cy="750888"/>
          </a:xfrm>
          <a:prstGeom prst="rect">
            <a:avLst/>
          </a:prstGeom>
          <a:solidFill>
            <a:srgbClr val="CCFFCC"/>
          </a:solidFill>
          <a:ln>
            <a:noFill/>
          </a:ln>
          <a:effectLst>
            <a:prstShdw prst="shdw13" dist="53882" dir="13500000">
              <a:srgbClr val="808080">
                <a:alpha val="50000"/>
              </a:srgbClr>
            </a:prst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funniest     most creative    quietest    best</a:t>
            </a:r>
          </a:p>
        </p:txBody>
      </p:sp>
      <p:graphicFrame>
        <p:nvGraphicFramePr>
          <p:cNvPr id="47143" name="Group 39"/>
          <p:cNvGraphicFramePr>
            <a:graphicFrameLocks noGrp="1"/>
          </p:cNvGraphicFramePr>
          <p:nvPr/>
        </p:nvGraphicFramePr>
        <p:xfrm>
          <a:off x="1042988" y="2651125"/>
          <a:ext cx="7200900" cy="4017963"/>
        </p:xfrm>
        <a:graphic>
          <a:graphicData uri="http://schemas.openxmlformats.org/drawingml/2006/table">
            <a:tbl>
              <a:tblPr/>
              <a:tblGrid>
                <a:gridCol w="3527425"/>
                <a:gridCol w="3673475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most boring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most creative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loudest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7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worst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most serious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39" name="Rectangle 35"/>
          <p:cNvSpPr>
            <a:spLocks noChangeArrowheads="1"/>
          </p:cNvSpPr>
          <p:nvPr/>
        </p:nvSpPr>
        <p:spPr bwMode="auto">
          <a:xfrm>
            <a:off x="4651375" y="3860800"/>
            <a:ext cx="1936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quietest</a:t>
            </a:r>
          </a:p>
        </p:txBody>
      </p:sp>
      <p:sp>
        <p:nvSpPr>
          <p:cNvPr id="47140" name="Rectangle 36"/>
          <p:cNvSpPr>
            <a:spLocks noChangeArrowheads="1"/>
          </p:cNvSpPr>
          <p:nvPr/>
        </p:nvSpPr>
        <p:spPr bwMode="auto">
          <a:xfrm>
            <a:off x="4714875" y="4875213"/>
            <a:ext cx="1123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best</a:t>
            </a:r>
          </a:p>
        </p:txBody>
      </p:sp>
      <p:sp>
        <p:nvSpPr>
          <p:cNvPr id="47141" name="Rectangle 37"/>
          <p:cNvSpPr>
            <a:spLocks noChangeArrowheads="1"/>
          </p:cNvSpPr>
          <p:nvPr/>
        </p:nvSpPr>
        <p:spPr bwMode="auto">
          <a:xfrm>
            <a:off x="4643438" y="5883275"/>
            <a:ext cx="196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</a:rPr>
              <a:t>funniest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7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7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7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7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  <p:bldP spid="47109" grpId="0" animBg="1"/>
      <p:bldP spid="47110" grpId="0" animBg="1" autoUpdateAnimBg="0"/>
      <p:bldP spid="47139" grpId="0"/>
      <p:bldP spid="47140" grpId="0"/>
      <p:bldP spid="471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9" name="Picture 9" descr="2457331_160616600000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02" b="5501"/>
          <a:stretch>
            <a:fillRect/>
          </a:stretch>
        </p:blipFill>
        <p:spPr bwMode="auto">
          <a:xfrm>
            <a:off x="71438" y="2349500"/>
            <a:ext cx="2052637" cy="2233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11" descr="http://t2.baidu.com/it/u=3003239595,1268023768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2" b="5161"/>
          <a:stretch>
            <a:fillRect/>
          </a:stretch>
        </p:blipFill>
        <p:spPr bwMode="auto">
          <a:xfrm>
            <a:off x="50800" y="4508500"/>
            <a:ext cx="2073275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WordArt 4"/>
          <p:cNvSpPr>
            <a:spLocks noChangeArrowheads="1" noChangeShapeType="1" noTextEdit="1"/>
          </p:cNvSpPr>
          <p:nvPr/>
        </p:nvSpPr>
        <p:spPr bwMode="auto">
          <a:xfrm>
            <a:off x="2051050" y="188913"/>
            <a:ext cx="3887788" cy="10525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Talking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0244" name="圆角矩形标注 5"/>
          <p:cNvSpPr>
            <a:spLocks noChangeArrowheads="1"/>
          </p:cNvSpPr>
          <p:nvPr/>
        </p:nvSpPr>
        <p:spPr bwMode="auto">
          <a:xfrm>
            <a:off x="1944688" y="2322513"/>
            <a:ext cx="7199312" cy="2376487"/>
          </a:xfrm>
          <a:prstGeom prst="wedgeRoundRectCallout">
            <a:avLst>
              <a:gd name="adj1" fmla="val -55269"/>
              <a:gd name="adj2" fmla="val 7181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3400" b="1">
                <a:latin typeface="Times New Roman" pitchFamily="18" charset="0"/>
                <a:cs typeface="Times New Roman" pitchFamily="18" charset="0"/>
              </a:rPr>
              <a:t>My aunt speaks the loudest.</a:t>
            </a:r>
          </a:p>
          <a:p>
            <a:pPr>
              <a:lnSpc>
                <a:spcPct val="110000"/>
              </a:lnSpc>
            </a:pPr>
            <a:r>
              <a:rPr lang="zh-CN" altLang="zh-CN" sz="3400" b="1">
                <a:latin typeface="Times New Roman" pitchFamily="18" charset="0"/>
                <a:cs typeface="Times New Roman" pitchFamily="18" charset="0"/>
              </a:rPr>
              <a:t>My cousin, Li Ning sings the worst.</a:t>
            </a:r>
          </a:p>
          <a:p>
            <a:pPr>
              <a:lnSpc>
                <a:spcPct val="110000"/>
              </a:lnSpc>
            </a:pPr>
            <a:r>
              <a:rPr lang="zh-CN" altLang="zh-CN" sz="3400" b="1">
                <a:latin typeface="Times New Roman" pitchFamily="18" charset="0"/>
                <a:cs typeface="Times New Roman" pitchFamily="18" charset="0"/>
              </a:rPr>
              <a:t>Mr. Wu is the most serious person I know.  </a:t>
            </a:r>
          </a:p>
        </p:txBody>
      </p:sp>
      <p:sp>
        <p:nvSpPr>
          <p:cNvPr id="10245" name="圆角矩形标注 6"/>
          <p:cNvSpPr>
            <a:spLocks noChangeArrowheads="1"/>
          </p:cNvSpPr>
          <p:nvPr/>
        </p:nvSpPr>
        <p:spPr bwMode="auto">
          <a:xfrm>
            <a:off x="2195513" y="4841875"/>
            <a:ext cx="6121400" cy="1844675"/>
          </a:xfrm>
          <a:prstGeom prst="wedgeRoundRectCallout">
            <a:avLst>
              <a:gd name="adj1" fmla="val -59620"/>
              <a:gd name="adj2" fmla="val -13255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3400" b="1">
                <a:latin typeface="Times New Roman" pitchFamily="18" charset="0"/>
                <a:cs typeface="Times New Roman" pitchFamily="18" charset="0"/>
              </a:rPr>
              <a:t>My cousin, Nick is the most boring kid I know.</a:t>
            </a:r>
          </a:p>
          <a:p>
            <a:pPr>
              <a:lnSpc>
                <a:spcPct val="110000"/>
              </a:lnSpc>
            </a:pPr>
            <a:r>
              <a:rPr lang="zh-CN" altLang="zh-CN" sz="3400" b="1">
                <a:latin typeface="Times New Roman" pitchFamily="18" charset="0"/>
                <a:cs typeface="Times New Roman" pitchFamily="18" charset="0"/>
              </a:rPr>
              <a:t>My friend, Lin is the quietest.</a:t>
            </a:r>
          </a:p>
        </p:txBody>
      </p:sp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107950" y="981075"/>
            <a:ext cx="70564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zh-CN" sz="3400" b="1">
                <a:solidFill>
                  <a:srgbClr val="0000FF"/>
                </a:solidFill>
                <a:latin typeface="Arial" pitchFamily="34" charset="0"/>
              </a:rPr>
              <a:t>Tell your partner about people you know. Use the words in 1a. </a:t>
            </a:r>
          </a:p>
        </p:txBody>
      </p:sp>
      <p:sp>
        <p:nvSpPr>
          <p:cNvPr id="10250" name="Oval 2"/>
          <p:cNvSpPr>
            <a:spLocks noChangeArrowheads="1"/>
          </p:cNvSpPr>
          <p:nvPr/>
        </p:nvSpPr>
        <p:spPr bwMode="auto">
          <a:xfrm>
            <a:off x="720725" y="188913"/>
            <a:ext cx="898525" cy="7921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1b</a:t>
            </a: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 autoUpdateAnimBg="0"/>
      <p:bldP spid="10245" grpId="0" animBg="1" autoUpdateAnimBg="0"/>
      <p:bldP spid="10246" grpId="0"/>
      <p:bldP spid="1025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6"/>
          <p:cNvSpPr txBox="1">
            <a:spLocks noChangeArrowheads="1"/>
          </p:cNvSpPr>
          <p:nvPr/>
        </p:nvSpPr>
        <p:spPr bwMode="auto">
          <a:xfrm>
            <a:off x="2339975" y="2636838"/>
            <a:ext cx="46799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cs typeface="Times New Roman" pitchFamily="18" charset="0"/>
              </a:rPr>
              <a:t>Eliza ___  Vera ___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cs typeface="Times New Roman" pitchFamily="18" charset="0"/>
              </a:rPr>
              <a:t>Steve ___  Dennis ___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cs typeface="Times New Roman" pitchFamily="18" charset="0"/>
              </a:rPr>
              <a:t>The math teachers ___</a:t>
            </a:r>
          </a:p>
        </p:txBody>
      </p:sp>
      <p:sp>
        <p:nvSpPr>
          <p:cNvPr id="11268" name="WordArt 5"/>
          <p:cNvSpPr>
            <a:spLocks noChangeArrowheads="1" noChangeShapeType="1" noTextEdit="1"/>
          </p:cNvSpPr>
          <p:nvPr/>
        </p:nvSpPr>
        <p:spPr bwMode="auto">
          <a:xfrm>
            <a:off x="2987675" y="188913"/>
            <a:ext cx="3097213" cy="9810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25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  <a:latin typeface="Arial"/>
                <a:cs typeface="Arial"/>
              </a:rPr>
              <a:t>Listening</a:t>
            </a:r>
            <a:endParaRPr lang="zh-CN" altLang="en-US" sz="4000" b="1" kern="10">
              <a:ln w="9525">
                <a:solidFill>
                  <a:srgbClr val="CC000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  <a:latin typeface="Arial"/>
              <a:cs typeface="Arial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07950" y="1009650"/>
            <a:ext cx="8856663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Listen to people talking about a school talent show. Match the pictures with the performers. </a:t>
            </a: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5653088" y="2781300"/>
            <a:ext cx="7191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a</a:t>
            </a:r>
          </a:p>
        </p:txBody>
      </p:sp>
      <p:sp>
        <p:nvSpPr>
          <p:cNvPr id="11271" name="Text Box 8"/>
          <p:cNvSpPr txBox="1">
            <a:spLocks noChangeArrowheads="1"/>
          </p:cNvSpPr>
          <p:nvPr/>
        </p:nvSpPr>
        <p:spPr bwMode="auto">
          <a:xfrm>
            <a:off x="6229350" y="4221163"/>
            <a:ext cx="6477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b</a:t>
            </a:r>
          </a:p>
        </p:txBody>
      </p:sp>
      <p:sp>
        <p:nvSpPr>
          <p:cNvPr id="11272" name="Text Box 9"/>
          <p:cNvSpPr txBox="1">
            <a:spLocks noChangeArrowheads="1"/>
          </p:cNvSpPr>
          <p:nvPr/>
        </p:nvSpPr>
        <p:spPr bwMode="auto">
          <a:xfrm>
            <a:off x="3636963" y="2787650"/>
            <a:ext cx="7191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d</a:t>
            </a:r>
          </a:p>
        </p:txBody>
      </p:sp>
      <p:sp>
        <p:nvSpPr>
          <p:cNvPr id="11273" name="Text Box 10"/>
          <p:cNvSpPr txBox="1">
            <a:spLocks noChangeArrowheads="1"/>
          </p:cNvSpPr>
          <p:nvPr/>
        </p:nvSpPr>
        <p:spPr bwMode="auto">
          <a:xfrm>
            <a:off x="6013450" y="3506788"/>
            <a:ext cx="7191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c</a:t>
            </a:r>
          </a:p>
        </p:txBody>
      </p:sp>
      <p:sp>
        <p:nvSpPr>
          <p:cNvPr id="11274" name="Oval 2"/>
          <p:cNvSpPr>
            <a:spLocks noChangeArrowheads="1"/>
          </p:cNvSpPr>
          <p:nvPr/>
        </p:nvSpPr>
        <p:spPr bwMode="auto">
          <a:xfrm>
            <a:off x="1728788" y="188913"/>
            <a:ext cx="827087" cy="792162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1c</a:t>
            </a:r>
          </a:p>
        </p:txBody>
      </p:sp>
      <p:sp>
        <p:nvSpPr>
          <p:cNvPr id="11275" name="Text Box 10"/>
          <p:cNvSpPr txBox="1">
            <a:spLocks noChangeArrowheads="1"/>
          </p:cNvSpPr>
          <p:nvPr/>
        </p:nvSpPr>
        <p:spPr bwMode="auto">
          <a:xfrm>
            <a:off x="3636963" y="3500438"/>
            <a:ext cx="7191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e</a:t>
            </a:r>
          </a:p>
        </p:txBody>
      </p:sp>
      <p:pic>
        <p:nvPicPr>
          <p:cNvPr id="11288" name="Picture 24" descr="CIMG550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138" y="4854575"/>
            <a:ext cx="2736850" cy="1935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9" name="Picture 25" descr="CIMG55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797425"/>
            <a:ext cx="2916237" cy="206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0" name="Picture 26" descr="CIMG5507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2924175"/>
            <a:ext cx="2232025" cy="175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1" name="Picture 27" descr="CIMG5507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2438" y="2852738"/>
            <a:ext cx="2305050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92" name="Picture 28" descr="CIMG5507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" y="4852988"/>
            <a:ext cx="2627313" cy="2017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8" grpId="0" animBg="1"/>
      <p:bldP spid="11269" grpId="0"/>
      <p:bldP spid="11270" grpId="0"/>
      <p:bldP spid="11271" grpId="0"/>
      <p:bldP spid="11272" grpId="0"/>
      <p:bldP spid="11273" grpId="0"/>
      <p:bldP spid="11274" grpId="0" animBg="1"/>
      <p:bldP spid="112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323" name="Group 35"/>
          <p:cNvGraphicFramePr>
            <a:graphicFrameLocks noGrp="1"/>
          </p:cNvGraphicFramePr>
          <p:nvPr/>
        </p:nvGraphicFramePr>
        <p:xfrm>
          <a:off x="684213" y="2174875"/>
          <a:ext cx="7812087" cy="4572000"/>
        </p:xfrm>
        <a:graphic>
          <a:graphicData uri="http://schemas.openxmlformats.org/drawingml/2006/table">
            <a:tbl>
              <a:tblPr/>
              <a:tblGrid>
                <a:gridCol w="2473325"/>
                <a:gridCol w="5338762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Names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What people say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Eliza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best,</a:t>
                      </a: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Steve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Vera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11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Dennis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11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The Math Teachers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2313" name="Oval 2"/>
          <p:cNvSpPr>
            <a:spLocks noChangeArrowheads="1"/>
          </p:cNvSpPr>
          <p:nvPr/>
        </p:nvSpPr>
        <p:spPr bwMode="auto">
          <a:xfrm>
            <a:off x="107950" y="188913"/>
            <a:ext cx="720725" cy="846137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1d</a:t>
            </a:r>
          </a:p>
        </p:txBody>
      </p:sp>
      <p:sp>
        <p:nvSpPr>
          <p:cNvPr id="12314" name="Text Box 5"/>
          <p:cNvSpPr txBox="1">
            <a:spLocks noChangeArrowheads="1"/>
          </p:cNvSpPr>
          <p:nvPr/>
        </p:nvSpPr>
        <p:spPr bwMode="auto">
          <a:xfrm>
            <a:off x="827088" y="44450"/>
            <a:ext cx="8316912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Listen again. What do the people   say about the performers? Fill in the chart with the adjectives you hear. </a:t>
            </a:r>
          </a:p>
        </p:txBody>
      </p:sp>
      <p:sp>
        <p:nvSpPr>
          <p:cNvPr id="12315" name="Text Box 5"/>
          <p:cNvSpPr txBox="1">
            <a:spLocks noChangeArrowheads="1"/>
          </p:cNvSpPr>
          <p:nvPr/>
        </p:nvSpPr>
        <p:spPr bwMode="auto">
          <a:xfrm>
            <a:off x="3276600" y="3355975"/>
            <a:ext cx="3095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funniest</a:t>
            </a:r>
          </a:p>
        </p:txBody>
      </p:sp>
      <p:sp>
        <p:nvSpPr>
          <p:cNvPr id="12316" name="Text Box 8"/>
          <p:cNvSpPr txBox="1">
            <a:spLocks noChangeArrowheads="1"/>
          </p:cNvSpPr>
          <p:nvPr/>
        </p:nvSpPr>
        <p:spPr bwMode="auto">
          <a:xfrm>
            <a:off x="3276600" y="4076700"/>
            <a:ext cx="3816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creative</a:t>
            </a:r>
          </a:p>
        </p:txBody>
      </p:sp>
      <p:sp>
        <p:nvSpPr>
          <p:cNvPr id="12317" name="Text Box 9"/>
          <p:cNvSpPr txBox="1">
            <a:spLocks noChangeArrowheads="1"/>
          </p:cNvSpPr>
          <p:nvPr/>
        </p:nvSpPr>
        <p:spPr bwMode="auto">
          <a:xfrm>
            <a:off x="3276600" y="5949950"/>
            <a:ext cx="23749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the loudest</a:t>
            </a:r>
          </a:p>
        </p:txBody>
      </p:sp>
      <p:sp>
        <p:nvSpPr>
          <p:cNvPr id="12318" name="Text Box 10"/>
          <p:cNvSpPr txBox="1">
            <a:spLocks noChangeArrowheads="1"/>
          </p:cNvSpPr>
          <p:nvPr/>
        </p:nvSpPr>
        <p:spPr bwMode="auto">
          <a:xfrm>
            <a:off x="3276600" y="4868863"/>
            <a:ext cx="25923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worst</a:t>
            </a:r>
          </a:p>
        </p:txBody>
      </p:sp>
      <p:sp>
        <p:nvSpPr>
          <p:cNvPr id="12321" name="Rectangle 33"/>
          <p:cNvSpPr>
            <a:spLocks noChangeArrowheads="1"/>
          </p:cNvSpPr>
          <p:nvPr/>
        </p:nvSpPr>
        <p:spPr bwMode="auto">
          <a:xfrm>
            <a:off x="4322763" y="2708275"/>
            <a:ext cx="31289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</a:rPr>
              <a:t>excellent, great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" decel="10000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decel="100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decel="100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decel="100000" fill="hold"/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 decel="1000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decel="100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decel="100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400" decel="1000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decel="100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decel="100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decel="100000" fill="hold"/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400" decel="1000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decel="100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decel="100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decel="100000" fill="hold"/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 decel="1000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decel="100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decel="100000" fill="hold"/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13" grpId="0" animBg="1"/>
      <p:bldP spid="12314" grpId="0"/>
      <p:bldP spid="12315" grpId="0" autoUpdateAnimBg="0"/>
      <p:bldP spid="12316" grpId="0" autoUpdateAnimBg="0"/>
      <p:bldP spid="12317" grpId="0" autoUpdateAnimBg="0"/>
      <p:bldP spid="12318" grpId="0" autoUpdateAnimBg="0"/>
      <p:bldP spid="123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4" name="Picture 12" descr="2531170_13252186438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8"/>
          <a:stretch>
            <a:fillRect/>
          </a:stretch>
        </p:blipFill>
        <p:spPr bwMode="auto">
          <a:xfrm>
            <a:off x="2339975" y="3073400"/>
            <a:ext cx="4392613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5" name="WordArt 4"/>
          <p:cNvSpPr>
            <a:spLocks noChangeArrowheads="1" noChangeShapeType="1" noTextEdit="1"/>
          </p:cNvSpPr>
          <p:nvPr/>
        </p:nvSpPr>
        <p:spPr bwMode="auto">
          <a:xfrm>
            <a:off x="2771775" y="261938"/>
            <a:ext cx="3529013" cy="863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Pair work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654175" y="1077913"/>
            <a:ext cx="6192838" cy="112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400" b="1">
                <a:solidFill>
                  <a:srgbClr val="0000FF"/>
                </a:solidFill>
                <a:latin typeface="Arial" pitchFamily="34" charset="0"/>
              </a:rPr>
              <a:t>Look at the information in 1d and make a conversation. </a:t>
            </a:r>
          </a:p>
        </p:txBody>
      </p:sp>
      <p:sp>
        <p:nvSpPr>
          <p:cNvPr id="13317" name="Oval 2"/>
          <p:cNvSpPr>
            <a:spLocks noChangeArrowheads="1"/>
          </p:cNvSpPr>
          <p:nvPr/>
        </p:nvSpPr>
        <p:spPr bwMode="auto">
          <a:xfrm>
            <a:off x="468313" y="1069975"/>
            <a:ext cx="898525" cy="990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1e</a:t>
            </a:r>
          </a:p>
        </p:txBody>
      </p:sp>
      <p:sp>
        <p:nvSpPr>
          <p:cNvPr id="13318" name="圆角矩形标注 4"/>
          <p:cNvSpPr>
            <a:spLocks noChangeArrowheads="1"/>
          </p:cNvSpPr>
          <p:nvPr/>
        </p:nvSpPr>
        <p:spPr bwMode="auto">
          <a:xfrm>
            <a:off x="288925" y="2276475"/>
            <a:ext cx="4067175" cy="1296988"/>
          </a:xfrm>
          <a:prstGeom prst="wedgeRoundRectCallout">
            <a:avLst>
              <a:gd name="adj1" fmla="val -1407"/>
              <a:gd name="adj2" fmla="val 66648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Who was the best performer?</a:t>
            </a:r>
          </a:p>
        </p:txBody>
      </p:sp>
      <p:sp>
        <p:nvSpPr>
          <p:cNvPr id="13319" name="圆角矩形标注 5"/>
          <p:cNvSpPr>
            <a:spLocks noChangeArrowheads="1"/>
          </p:cNvSpPr>
          <p:nvPr/>
        </p:nvSpPr>
        <p:spPr bwMode="auto">
          <a:xfrm>
            <a:off x="5148263" y="2276475"/>
            <a:ext cx="3635375" cy="1225550"/>
          </a:xfrm>
          <a:prstGeom prst="wedgeRoundRectCallout">
            <a:avLst>
              <a:gd name="adj1" fmla="val -35500"/>
              <a:gd name="adj2" fmla="val 76037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Eliza was the best performer. </a:t>
            </a:r>
          </a:p>
        </p:txBody>
      </p:sp>
      <p:sp>
        <p:nvSpPr>
          <p:cNvPr id="13320" name="圆角矩形标注 6"/>
          <p:cNvSpPr>
            <a:spLocks noChangeArrowheads="1"/>
          </p:cNvSpPr>
          <p:nvPr/>
        </p:nvSpPr>
        <p:spPr bwMode="auto">
          <a:xfrm>
            <a:off x="323850" y="5157788"/>
            <a:ext cx="4572000" cy="1296987"/>
          </a:xfrm>
          <a:prstGeom prst="wedgeRoundRectCallout">
            <a:avLst>
              <a:gd name="adj1" fmla="val -556"/>
              <a:gd name="adj2" fmla="val -74847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Who was the funniest performer?</a:t>
            </a:r>
          </a:p>
        </p:txBody>
      </p:sp>
      <p:sp>
        <p:nvSpPr>
          <p:cNvPr id="13321" name="圆角矩形标注 7"/>
          <p:cNvSpPr>
            <a:spLocks noChangeArrowheads="1"/>
          </p:cNvSpPr>
          <p:nvPr/>
        </p:nvSpPr>
        <p:spPr bwMode="auto">
          <a:xfrm>
            <a:off x="5219700" y="4868863"/>
            <a:ext cx="3744913" cy="1773237"/>
          </a:xfrm>
          <a:prstGeom prst="wedgeRoundRectCallout">
            <a:avLst>
              <a:gd name="adj1" fmla="val -35333"/>
              <a:gd name="adj2" fmla="val -66023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think Steve and his dog was the funniest.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nimBg="1"/>
      <p:bldP spid="13316" grpId="0"/>
      <p:bldP spid="13317" grpId="0" animBg="1"/>
      <p:bldP spid="13318" grpId="0" animBg="1" autoUpdateAnimBg="0"/>
      <p:bldP spid="13319" grpId="0" animBg="1" autoUpdateAnimBg="0"/>
      <p:bldP spid="13320" grpId="0" animBg="1" autoUpdateAnimBg="0"/>
      <p:bldP spid="13321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8" name="Picture 12" descr="2531170_13252186438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8"/>
          <a:stretch>
            <a:fillRect/>
          </a:stretch>
        </p:blipFill>
        <p:spPr bwMode="auto">
          <a:xfrm>
            <a:off x="2268538" y="3216275"/>
            <a:ext cx="4392612" cy="287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9" name="WordArt 4"/>
          <p:cNvSpPr>
            <a:spLocks noChangeArrowheads="1" noChangeShapeType="1" noTextEdit="1"/>
          </p:cNvSpPr>
          <p:nvPr/>
        </p:nvSpPr>
        <p:spPr bwMode="auto">
          <a:xfrm>
            <a:off x="3275013" y="188913"/>
            <a:ext cx="2736850" cy="8366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Talking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0" y="1016000"/>
            <a:ext cx="9144000" cy="133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400" b="1">
                <a:solidFill>
                  <a:srgbClr val="0000FF"/>
                </a:solidFill>
                <a:latin typeface="Arial" pitchFamily="34" charset="0"/>
              </a:rPr>
              <a:t>Who’s the most talented person you know? What can he/she do? Talk about it. </a:t>
            </a:r>
          </a:p>
        </p:txBody>
      </p:sp>
      <p:sp>
        <p:nvSpPr>
          <p:cNvPr id="14341" name="Oval 2"/>
          <p:cNvSpPr>
            <a:spLocks noChangeArrowheads="1"/>
          </p:cNvSpPr>
          <p:nvPr/>
        </p:nvSpPr>
        <p:spPr bwMode="auto">
          <a:xfrm>
            <a:off x="1042988" y="260350"/>
            <a:ext cx="863600" cy="7207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2a</a:t>
            </a:r>
          </a:p>
        </p:txBody>
      </p:sp>
      <p:sp>
        <p:nvSpPr>
          <p:cNvPr id="14342" name="圆角矩形标注 4"/>
          <p:cNvSpPr>
            <a:spLocks noChangeArrowheads="1"/>
          </p:cNvSpPr>
          <p:nvPr/>
        </p:nvSpPr>
        <p:spPr bwMode="auto">
          <a:xfrm>
            <a:off x="144463" y="2565400"/>
            <a:ext cx="4787900" cy="1366838"/>
          </a:xfrm>
          <a:prstGeom prst="wedgeRoundRectCallout">
            <a:avLst>
              <a:gd name="adj1" fmla="val -4907"/>
              <a:gd name="adj2" fmla="val 63935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 think Li Fei is the most talented person. </a:t>
            </a:r>
          </a:p>
        </p:txBody>
      </p:sp>
      <p:sp>
        <p:nvSpPr>
          <p:cNvPr id="14343" name="圆角矩形标注 5"/>
          <p:cNvSpPr>
            <a:spLocks noChangeArrowheads="1"/>
          </p:cNvSpPr>
          <p:nvPr/>
        </p:nvSpPr>
        <p:spPr bwMode="auto">
          <a:xfrm>
            <a:off x="5003800" y="2708275"/>
            <a:ext cx="4032250" cy="792163"/>
          </a:xfrm>
          <a:prstGeom prst="wedgeRoundRectCallout">
            <a:avLst>
              <a:gd name="adj1" fmla="val -39958"/>
              <a:gd name="adj2" fmla="val 9769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What can she do?</a:t>
            </a:r>
          </a:p>
        </p:txBody>
      </p:sp>
      <p:sp>
        <p:nvSpPr>
          <p:cNvPr id="14344" name="圆角矩形标注 6"/>
          <p:cNvSpPr>
            <a:spLocks noChangeArrowheads="1"/>
          </p:cNvSpPr>
          <p:nvPr/>
        </p:nvSpPr>
        <p:spPr bwMode="auto">
          <a:xfrm>
            <a:off x="215900" y="5516563"/>
            <a:ext cx="3492500" cy="1223962"/>
          </a:xfrm>
          <a:prstGeom prst="wedgeRoundRectCallout">
            <a:avLst>
              <a:gd name="adj1" fmla="val 39407"/>
              <a:gd name="adj2" fmla="val -84370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zh-CN" altLang="zh-CN" sz="36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She can stand on her head. </a:t>
            </a:r>
          </a:p>
        </p:txBody>
      </p:sp>
      <p:pic>
        <p:nvPicPr>
          <p:cNvPr id="14346" name="Picture 2" descr="http://t2.baidu.com/it/u=588123979,3159909024&amp;fm=23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4667250"/>
            <a:ext cx="2232025" cy="182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 decel="100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4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/>
      <p:bldP spid="14341" grpId="0" animBg="1"/>
      <p:bldP spid="14342" grpId="0" animBg="1" autoUpdateAnimBg="0"/>
      <p:bldP spid="14343" grpId="0" animBg="1" autoUpdateAnimBg="0"/>
      <p:bldP spid="14344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5"/>
          <p:cNvSpPr txBox="1">
            <a:spLocks noChangeArrowheads="1"/>
          </p:cNvSpPr>
          <p:nvPr/>
        </p:nvSpPr>
        <p:spPr bwMode="auto">
          <a:xfrm>
            <a:off x="612775" y="1833563"/>
            <a:ext cx="82804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拓展：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talent (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名词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) </a:t>
            </a:r>
            <a:r>
              <a:rPr lang="zh-CN" altLang="zh-CN" sz="36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→ 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talented (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形容词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)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有才能的；有才干的 </a:t>
            </a:r>
          </a:p>
        </p:txBody>
      </p:sp>
      <p:sp>
        <p:nvSpPr>
          <p:cNvPr id="15363" name="Text Box 6"/>
          <p:cNvSpPr txBox="1">
            <a:spLocks noChangeArrowheads="1"/>
          </p:cNvSpPr>
          <p:nvPr/>
        </p:nvSpPr>
        <p:spPr bwMode="auto">
          <a:xfrm>
            <a:off x="179388" y="1112838"/>
            <a:ext cx="5402262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1.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talent </a:t>
            </a:r>
            <a:r>
              <a:rPr lang="zh-CN" altLang="zh-CN" sz="3600" b="1">
                <a:cs typeface="Times New Roman" pitchFamily="18" charset="0"/>
              </a:rPr>
              <a:t> </a:t>
            </a:r>
            <a:r>
              <a:rPr lang="zh-CN" altLang="zh-CN" sz="3600" b="1" i="1">
                <a:solidFill>
                  <a:srgbClr val="FF0000"/>
                </a:solidFill>
                <a:cs typeface="Times New Roman" pitchFamily="18" charset="0"/>
              </a:rPr>
              <a:t>n.</a:t>
            </a:r>
            <a:r>
              <a:rPr lang="zh-CN" altLang="zh-CN" sz="3600" b="1">
                <a:cs typeface="Times New Roman" pitchFamily="18" charset="0"/>
              </a:rPr>
              <a:t>  </a:t>
            </a:r>
            <a:r>
              <a:rPr lang="zh-CN" sz="3600" b="1">
                <a:cs typeface="Times New Roman" pitchFamily="18" charset="0"/>
              </a:rPr>
              <a:t>天资；天赋</a:t>
            </a: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180975" y="3190875"/>
            <a:ext cx="6767513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 Do you like yesterday’s 	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talent </a:t>
            </a:r>
            <a:r>
              <a:rPr lang="zh-CN" altLang="zh-CN" sz="3600" b="1">
                <a:cs typeface="Times New Roman" pitchFamily="18" charset="0"/>
              </a:rPr>
              <a:t>show?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  </a:t>
            </a:r>
            <a:r>
              <a:rPr lang="zh-CN" sz="3600" b="1">
                <a:cs typeface="Times New Roman" pitchFamily="18" charset="0"/>
              </a:rPr>
              <a:t>你喜欢昨天的才艺表演吗</a:t>
            </a:r>
            <a:r>
              <a:rPr lang="zh-CN" altLang="zh-CN" sz="3600" b="1">
                <a:cs typeface="Times New Roman" pitchFamily="18" charset="0"/>
              </a:rPr>
              <a:t>?</a:t>
            </a:r>
          </a:p>
        </p:txBody>
      </p:sp>
      <p:sp>
        <p:nvSpPr>
          <p:cNvPr id="15365" name="Text Box 10"/>
          <p:cNvSpPr txBox="1">
            <a:spLocks noChangeArrowheads="1"/>
          </p:cNvSpPr>
          <p:nvPr/>
        </p:nvSpPr>
        <p:spPr bwMode="auto">
          <a:xfrm>
            <a:off x="900113" y="5187950"/>
            <a:ext cx="7272337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Miss Li is the most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talented</a:t>
            </a:r>
            <a:r>
              <a:rPr lang="zh-CN" altLang="zh-CN" sz="3600" b="1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cs typeface="Times New Roman" pitchFamily="18" charset="0"/>
              </a:rPr>
              <a:t>actress.</a:t>
            </a:r>
          </a:p>
          <a:p>
            <a:pPr eaLnBrk="1" hangingPunct="1">
              <a:lnSpc>
                <a:spcPct val="120000"/>
              </a:lnSpc>
            </a:pPr>
            <a:r>
              <a:rPr lang="zh-CN" sz="3600" b="1">
                <a:cs typeface="Times New Roman" pitchFamily="18" charset="0"/>
              </a:rPr>
              <a:t>李小姐是最有才能女演员。</a:t>
            </a:r>
          </a:p>
        </p:txBody>
      </p:sp>
      <p:sp>
        <p:nvSpPr>
          <p:cNvPr id="15368" name="WordArt 4"/>
          <p:cNvSpPr>
            <a:spLocks noChangeArrowheads="1" noChangeShapeType="1" noTextEdit="1"/>
          </p:cNvSpPr>
          <p:nvPr/>
        </p:nvSpPr>
        <p:spPr bwMode="auto">
          <a:xfrm>
            <a:off x="2122488" y="292100"/>
            <a:ext cx="4897437" cy="833438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875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New words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15370" name="Picture 10" descr="W02008052856222439518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188" y="2811463"/>
            <a:ext cx="2493962" cy="1870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  <p:bldP spid="15364" grpId="0" autoUpdateAnimBg="0"/>
      <p:bldP spid="15365" grpId="0" autoUpdateAnimBg="0"/>
      <p:bldP spid="1536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5"/>
          <p:cNvSpPr txBox="1">
            <a:spLocks noChangeArrowheads="1"/>
          </p:cNvSpPr>
          <p:nvPr/>
        </p:nvSpPr>
        <p:spPr bwMode="auto">
          <a:xfrm>
            <a:off x="107950" y="1985963"/>
            <a:ext cx="8569325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beautiful (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形容词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) + ly </a:t>
            </a:r>
            <a:r>
              <a:rPr lang="zh-CN" altLang="zh-CN" sz="36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→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beautifully (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副词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serious (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形容词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) + ly </a:t>
            </a:r>
            <a:r>
              <a:rPr lang="zh-CN" altLang="zh-CN" sz="36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→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seriously (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副词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)</a:t>
            </a:r>
          </a:p>
          <a:p>
            <a:pPr eaLnBrk="1" hangingPunct="1">
              <a:lnSpc>
                <a:spcPct val="130000"/>
              </a:lnSpc>
            </a:pP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它们的最高级形式都是前面加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most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。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107950" y="546100"/>
            <a:ext cx="8856663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cs typeface="Times New Roman" pitchFamily="18" charset="0"/>
              </a:rPr>
              <a:t>2.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beautifully </a:t>
            </a:r>
            <a:r>
              <a:rPr lang="zh-CN" altLang="zh-CN" sz="3600" b="1">
                <a:cs typeface="Times New Roman" pitchFamily="18" charset="0"/>
              </a:rPr>
              <a:t> </a:t>
            </a:r>
            <a:r>
              <a:rPr lang="zh-CN" altLang="zh-CN" sz="3600" b="1" i="1">
                <a:solidFill>
                  <a:srgbClr val="FF0000"/>
                </a:solidFill>
                <a:cs typeface="Times New Roman" pitchFamily="18" charset="0"/>
              </a:rPr>
              <a:t>adv.</a:t>
            </a:r>
            <a:r>
              <a:rPr lang="zh-CN" altLang="zh-CN" sz="3600" b="1">
                <a:cs typeface="Times New Roman" pitchFamily="18" charset="0"/>
              </a:rPr>
              <a:t>  </a:t>
            </a:r>
            <a:r>
              <a:rPr lang="zh-CN" sz="3600" b="1">
                <a:cs typeface="Times New Roman" pitchFamily="18" charset="0"/>
              </a:rPr>
              <a:t>美好地；漂亮地</a:t>
            </a:r>
          </a:p>
          <a:p>
            <a:pPr eaLnBrk="1" hangingPunct="1">
              <a:lnSpc>
                <a:spcPct val="130000"/>
              </a:lnSpc>
            </a:pPr>
            <a:r>
              <a:rPr lang="zh-CN" sz="3600" b="1">
                <a:cs typeface="Times New Roman" pitchFamily="18" charset="0"/>
              </a:rPr>
              <a:t>   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seriously </a:t>
            </a:r>
            <a:r>
              <a:rPr lang="zh-CN" altLang="zh-CN" sz="3600" b="1">
                <a:cs typeface="Times New Roman" pitchFamily="18" charset="0"/>
              </a:rPr>
              <a:t>  </a:t>
            </a:r>
            <a:r>
              <a:rPr lang="zh-CN" altLang="zh-CN" sz="3600" b="1" i="1">
                <a:solidFill>
                  <a:srgbClr val="FF0000"/>
                </a:solidFill>
                <a:cs typeface="Times New Roman" pitchFamily="18" charset="0"/>
              </a:rPr>
              <a:t>adv.</a:t>
            </a:r>
            <a:r>
              <a:rPr lang="zh-CN" altLang="zh-CN" sz="3600" b="1">
                <a:cs typeface="Times New Roman" pitchFamily="18" charset="0"/>
              </a:rPr>
              <a:t>  </a:t>
            </a:r>
            <a:r>
              <a:rPr lang="zh-CN" sz="3600" b="1">
                <a:cs typeface="Times New Roman" pitchFamily="18" charset="0"/>
              </a:rPr>
              <a:t>严重地；严肃地；认真地</a:t>
            </a:r>
          </a:p>
        </p:txBody>
      </p:sp>
      <p:pic>
        <p:nvPicPr>
          <p:cNvPr id="16393" name="Picture 9" descr="sy_201010191856006460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8"/>
          <a:stretch>
            <a:fillRect/>
          </a:stretch>
        </p:blipFill>
        <p:spPr bwMode="auto">
          <a:xfrm>
            <a:off x="7129463" y="4005263"/>
            <a:ext cx="1835150" cy="266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4" name="Text Box 7"/>
          <p:cNvSpPr txBox="1">
            <a:spLocks noChangeArrowheads="1"/>
          </p:cNvSpPr>
          <p:nvPr/>
        </p:nvSpPr>
        <p:spPr bwMode="auto">
          <a:xfrm>
            <a:off x="179388" y="4073525"/>
            <a:ext cx="748823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cs typeface="Times New Roman" pitchFamily="18" charset="0"/>
              </a:rPr>
              <a:t>e.g. Mary sings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most beautifully</a:t>
            </a:r>
            <a:r>
              <a:rPr lang="zh-CN" altLang="zh-CN" sz="3600" b="1">
                <a:cs typeface="Times New Roman" pitchFamily="18" charset="0"/>
              </a:rPr>
              <a:t> in 	our class.    					</a:t>
            </a:r>
            <a:r>
              <a:rPr lang="zh-CN" sz="3600" b="1">
                <a:cs typeface="Times New Roman" pitchFamily="18" charset="0"/>
              </a:rPr>
              <a:t>在我们班，玛丽唱得最优美。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94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7" name="Text Box 10"/>
          <p:cNvSpPr txBox="1">
            <a:spLocks noChangeArrowheads="1"/>
          </p:cNvSpPr>
          <p:nvPr/>
        </p:nvSpPr>
        <p:spPr bwMode="auto">
          <a:xfrm>
            <a:off x="684213" y="496888"/>
            <a:ext cx="5976937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He was </a:t>
            </a:r>
            <a:r>
              <a:rPr lang="zh-CN" altLang="zh-CN" sz="3600" b="1">
                <a:solidFill>
                  <a:srgbClr val="FF0000"/>
                </a:solidFill>
              </a:rPr>
              <a:t>seriously </a:t>
            </a:r>
            <a:r>
              <a:rPr lang="zh-CN" altLang="zh-CN" sz="3600" b="1"/>
              <a:t>injured in the traffic accident.</a:t>
            </a:r>
          </a:p>
          <a:p>
            <a:pPr eaLnBrk="1" hangingPunct="1">
              <a:lnSpc>
                <a:spcPct val="120000"/>
              </a:lnSpc>
            </a:pPr>
            <a:r>
              <a:rPr lang="zh-CN" sz="3600" b="1"/>
              <a:t>他在车祸中受了重伤。</a:t>
            </a:r>
            <a:r>
              <a:rPr lang="zh-CN" sz="3600"/>
              <a:t> </a:t>
            </a:r>
          </a:p>
        </p:txBody>
      </p:sp>
      <p:sp>
        <p:nvSpPr>
          <p:cNvPr id="44042" name="Text Box 5"/>
          <p:cNvSpPr txBox="1">
            <a:spLocks noChangeArrowheads="1"/>
          </p:cNvSpPr>
          <p:nvPr/>
        </p:nvSpPr>
        <p:spPr bwMode="auto">
          <a:xfrm>
            <a:off x="684213" y="3435350"/>
            <a:ext cx="820896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动词 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win(n) + er </a:t>
            </a:r>
            <a:r>
              <a:rPr lang="zh-CN" altLang="zh-CN" sz="3600" b="1">
                <a:solidFill>
                  <a:srgbClr val="0000FF"/>
                </a:solidFill>
                <a:latin typeface="宋体" pitchFamily="2" charset="-122"/>
                <a:cs typeface="Times New Roman" pitchFamily="18" charset="0"/>
              </a:rPr>
              <a:t>→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winner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名词“获胜者”</a:t>
            </a:r>
          </a:p>
        </p:txBody>
      </p:sp>
      <p:sp>
        <p:nvSpPr>
          <p:cNvPr id="44043" name="Text Box 6"/>
          <p:cNvSpPr txBox="1">
            <a:spLocks noChangeArrowheads="1"/>
          </p:cNvSpPr>
          <p:nvPr/>
        </p:nvSpPr>
        <p:spPr bwMode="auto">
          <a:xfrm>
            <a:off x="215900" y="2571750"/>
            <a:ext cx="65166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cs typeface="Times New Roman" pitchFamily="18" charset="0"/>
              </a:rPr>
              <a:t>3.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winner  </a:t>
            </a:r>
            <a:r>
              <a:rPr lang="zh-CN" altLang="zh-CN" sz="3600" b="1" i="1">
                <a:solidFill>
                  <a:srgbClr val="FF0000"/>
                </a:solidFill>
                <a:cs typeface="Times New Roman" pitchFamily="18" charset="0"/>
              </a:rPr>
              <a:t>n.</a:t>
            </a:r>
            <a:r>
              <a:rPr lang="zh-CN" altLang="zh-CN" sz="3600" b="1">
                <a:cs typeface="Times New Roman" pitchFamily="18" charset="0"/>
              </a:rPr>
              <a:t>  </a:t>
            </a:r>
            <a:r>
              <a:rPr lang="zh-CN" sz="3600" b="1">
                <a:cs typeface="Times New Roman" pitchFamily="18" charset="0"/>
              </a:rPr>
              <a:t>获胜者；优胜者</a:t>
            </a:r>
          </a:p>
        </p:txBody>
      </p:sp>
      <p:sp>
        <p:nvSpPr>
          <p:cNvPr id="44044" name="Text Box 7"/>
          <p:cNvSpPr txBox="1">
            <a:spLocks noChangeArrowheads="1"/>
          </p:cNvSpPr>
          <p:nvPr/>
        </p:nvSpPr>
        <p:spPr bwMode="auto">
          <a:xfrm>
            <a:off x="250825" y="4149725"/>
            <a:ext cx="60483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 Tony was the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 winner</a:t>
            </a:r>
            <a:r>
              <a:rPr lang="zh-CN" altLang="zh-CN" sz="3600" b="1">
                <a:cs typeface="Times New Roman" pitchFamily="18" charset="0"/>
              </a:rPr>
              <a:t> of 	the race. 				</a:t>
            </a:r>
            <a:r>
              <a:rPr lang="zh-CN" sz="3600" b="1">
                <a:cs typeface="Times New Roman" pitchFamily="18" charset="0"/>
              </a:rPr>
              <a:t>托尼是赛跑的获胜者。</a:t>
            </a:r>
          </a:p>
        </p:txBody>
      </p:sp>
      <p:pic>
        <p:nvPicPr>
          <p:cNvPr id="44045" name="Picture 8" descr="http://t3.baidu.com/it/u=1705381657,59136739&amp;fm=23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292600"/>
            <a:ext cx="2808287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6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363" y="785813"/>
            <a:ext cx="2690812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4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utoUpdateAnimBg="0"/>
      <p:bldP spid="44042" grpId="0" autoUpdateAnimBg="0"/>
      <p:bldP spid="44043" grpId="0" autoUpdateAnimBg="0"/>
      <p:bldP spid="4404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9" t="2747" r="9097"/>
          <a:stretch>
            <a:fillRect/>
          </a:stretch>
        </p:blipFill>
        <p:spPr bwMode="auto">
          <a:xfrm>
            <a:off x="7165975" y="1276350"/>
            <a:ext cx="1798638" cy="2657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413" name="Text Box 10"/>
          <p:cNvSpPr txBox="1">
            <a:spLocks noChangeArrowheads="1"/>
          </p:cNvSpPr>
          <p:nvPr/>
        </p:nvSpPr>
        <p:spPr bwMode="auto">
          <a:xfrm>
            <a:off x="611188" y="1165225"/>
            <a:ext cx="665956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常用词组：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win / get a prize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获奖</a:t>
            </a:r>
          </a:p>
        </p:txBody>
      </p:sp>
      <p:sp>
        <p:nvSpPr>
          <p:cNvPr id="17414" name="Text Box 5"/>
          <p:cNvSpPr txBox="1">
            <a:spLocks noChangeArrowheads="1"/>
          </p:cNvSpPr>
          <p:nvPr/>
        </p:nvSpPr>
        <p:spPr bwMode="auto">
          <a:xfrm>
            <a:off x="179388" y="374650"/>
            <a:ext cx="6551612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4.</a:t>
            </a:r>
            <a:r>
              <a:rPr lang="zh-CN" altLang="zh-CN" sz="3600" b="1">
                <a:solidFill>
                  <a:srgbClr val="00B0F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prize   </a:t>
            </a:r>
            <a:r>
              <a:rPr lang="zh-CN" altLang="zh-CN" sz="3600" b="1" i="1">
                <a:solidFill>
                  <a:srgbClr val="FF0000"/>
                </a:solidFill>
                <a:cs typeface="Times New Roman" pitchFamily="18" charset="0"/>
              </a:rPr>
              <a:t>n.</a:t>
            </a:r>
            <a:r>
              <a:rPr lang="zh-CN" altLang="zh-CN" sz="3600" b="1">
                <a:solidFill>
                  <a:srgbClr val="00B0F0"/>
                </a:solidFill>
                <a:cs typeface="Times New Roman" pitchFamily="18" charset="0"/>
              </a:rPr>
              <a:t> </a:t>
            </a:r>
            <a:r>
              <a:rPr lang="zh-CN" sz="3600" b="1">
                <a:cs typeface="Times New Roman" pitchFamily="18" charset="0"/>
              </a:rPr>
              <a:t>奖；奖品；奖金</a:t>
            </a:r>
          </a:p>
        </p:txBody>
      </p:sp>
      <p:sp>
        <p:nvSpPr>
          <p:cNvPr id="17415" name="Text Box 10"/>
          <p:cNvSpPr txBox="1">
            <a:spLocks noChangeArrowheads="1"/>
          </p:cNvSpPr>
          <p:nvPr/>
        </p:nvSpPr>
        <p:spPr bwMode="auto">
          <a:xfrm>
            <a:off x="250825" y="1876425"/>
            <a:ext cx="6265863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59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 Linda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got the prize</a:t>
            </a:r>
            <a:r>
              <a:rPr lang="zh-CN" altLang="zh-CN" sz="3600" b="1">
                <a:cs typeface="Times New Roman" pitchFamily="18" charset="0"/>
              </a:rPr>
              <a:t> at the 	English competition.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	</a:t>
            </a:r>
            <a:r>
              <a:rPr lang="zh-CN" sz="3600" b="1">
                <a:cs typeface="Times New Roman" pitchFamily="18" charset="0"/>
              </a:rPr>
              <a:t>琳达在英语比赛中获奖。</a:t>
            </a:r>
          </a:p>
        </p:txBody>
      </p:sp>
      <p:sp>
        <p:nvSpPr>
          <p:cNvPr id="17423" name="Text Box 5"/>
          <p:cNvSpPr txBox="1">
            <a:spLocks noChangeArrowheads="1"/>
          </p:cNvSpPr>
          <p:nvPr/>
        </p:nvSpPr>
        <p:spPr bwMode="auto">
          <a:xfrm>
            <a:off x="611188" y="4797425"/>
            <a:ext cx="83534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不定代词，相当于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everyone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，作主语时当单数看，谓语动词用单数形式。</a:t>
            </a:r>
          </a:p>
        </p:txBody>
      </p:sp>
      <p:sp>
        <p:nvSpPr>
          <p:cNvPr id="17424" name="Text Box 6"/>
          <p:cNvSpPr txBox="1">
            <a:spLocks noChangeArrowheads="1"/>
          </p:cNvSpPr>
          <p:nvPr/>
        </p:nvSpPr>
        <p:spPr bwMode="auto">
          <a:xfrm>
            <a:off x="250825" y="4005263"/>
            <a:ext cx="8675688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zh-CN" sz="3600" b="1">
                <a:cs typeface="Times New Roman" pitchFamily="18" charset="0"/>
              </a:rPr>
              <a:t>5.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everybody </a:t>
            </a:r>
            <a:r>
              <a:rPr lang="zh-CN" altLang="zh-CN" sz="3600" b="1">
                <a:cs typeface="Times New Roman" pitchFamily="18" charset="0"/>
              </a:rPr>
              <a:t> </a:t>
            </a:r>
            <a:r>
              <a:rPr lang="zh-CN" altLang="zh-CN" sz="3600" b="1" i="1">
                <a:solidFill>
                  <a:srgbClr val="FF0000"/>
                </a:solidFill>
                <a:cs typeface="Times New Roman" pitchFamily="18" charset="0"/>
              </a:rPr>
              <a:t>pron.</a:t>
            </a:r>
            <a:r>
              <a:rPr lang="zh-CN" altLang="zh-CN" sz="3600" b="1">
                <a:cs typeface="Times New Roman" pitchFamily="18" charset="0"/>
              </a:rPr>
              <a:t>  </a:t>
            </a:r>
            <a:r>
              <a:rPr lang="zh-CN" sz="3600" b="1">
                <a:cs typeface="Times New Roman" pitchFamily="18" charset="0"/>
              </a:rPr>
              <a:t>每人；人人；所有人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autoUpdateAnimBg="0"/>
      <p:bldP spid="17414" grpId="0" autoUpdateAnimBg="0"/>
      <p:bldP spid="17415" grpId="0" autoUpdateAnimBg="0"/>
      <p:bldP spid="17423" grpId="0" autoUpdateAnimBg="0"/>
      <p:bldP spid="1742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WordArt 4"/>
          <p:cNvSpPr>
            <a:spLocks noChangeArrowheads="1" noChangeShapeType="1" noTextEdit="1"/>
          </p:cNvSpPr>
          <p:nvPr/>
        </p:nvSpPr>
        <p:spPr bwMode="auto">
          <a:xfrm>
            <a:off x="468313" y="692150"/>
            <a:ext cx="7704137" cy="3529013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4796"/>
              </a:avLst>
            </a:prstTxWarp>
          </a:bodyPr>
          <a:lstStyle/>
          <a:p>
            <a:pPr algn="ctr"/>
            <a:r>
              <a:rPr lang="en-US" altLang="zh-CN" sz="48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Arial"/>
                <a:cs typeface="Arial"/>
              </a:rPr>
              <a:t>Section B 1</a:t>
            </a:r>
          </a:p>
          <a:p>
            <a:pPr algn="ctr"/>
            <a:r>
              <a:rPr lang="en-US" altLang="zh-CN" sz="4800" b="1" kern="10">
                <a:ln w="1270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prstShdw prst="shdw13" dist="53882" dir="13500000">
                    <a:srgbClr val="875B0D">
                      <a:alpha val="50000"/>
                    </a:srgbClr>
                  </a:prstShdw>
                </a:effectLst>
                <a:latin typeface="Arial"/>
                <a:cs typeface="Arial"/>
              </a:rPr>
              <a:t> 1a-2e</a:t>
            </a:r>
            <a:endParaRPr lang="zh-CN" altLang="en-US" sz="4800" b="1" kern="10">
              <a:ln w="12700">
                <a:solidFill>
                  <a:schemeClr val="tx1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prstShdw prst="shdw13" dist="53882" dir="13500000">
                  <a:srgbClr val="875B0D">
                    <a:alpha val="50000"/>
                  </a:srgbClr>
                </a:prst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Text Box 7"/>
          <p:cNvSpPr txBox="1">
            <a:spLocks noChangeArrowheads="1"/>
          </p:cNvSpPr>
          <p:nvPr/>
        </p:nvSpPr>
        <p:spPr bwMode="auto">
          <a:xfrm>
            <a:off x="179388" y="260350"/>
            <a:ext cx="61214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Everybody</a:t>
            </a:r>
            <a:r>
              <a:rPr lang="zh-CN" altLang="zh-CN" sz="3600" b="1">
                <a:cs typeface="Times New Roman" pitchFamily="18" charset="0"/>
              </a:rPr>
              <a:t> has a dream.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	</a:t>
            </a:r>
            <a:r>
              <a:rPr lang="zh-CN" sz="3600" b="1">
                <a:cs typeface="Times New Roman" pitchFamily="18" charset="0"/>
              </a:rPr>
              <a:t>每个人都有一个梦想。</a:t>
            </a:r>
          </a:p>
        </p:txBody>
      </p:sp>
      <p:sp>
        <p:nvSpPr>
          <p:cNvPr id="18437" name="Text Box 10"/>
          <p:cNvSpPr txBox="1">
            <a:spLocks noChangeArrowheads="1"/>
          </p:cNvSpPr>
          <p:nvPr/>
        </p:nvSpPr>
        <p:spPr bwMode="auto">
          <a:xfrm>
            <a:off x="682625" y="2524125"/>
            <a:ext cx="799306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常用词组：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give sb. sth. / give sth. to sb. 		   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给某人某物</a:t>
            </a:r>
          </a:p>
        </p:txBody>
      </p:sp>
      <p:sp>
        <p:nvSpPr>
          <p:cNvPr id="18438" name="Text Box 5"/>
          <p:cNvSpPr txBox="1">
            <a:spLocks noChangeArrowheads="1"/>
          </p:cNvSpPr>
          <p:nvPr/>
        </p:nvSpPr>
        <p:spPr bwMode="auto">
          <a:xfrm>
            <a:off x="250825" y="1876425"/>
            <a:ext cx="44275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cs typeface="Times New Roman" pitchFamily="18" charset="0"/>
              </a:rPr>
              <a:t>6.</a:t>
            </a:r>
            <a:r>
              <a:rPr lang="zh-CN" altLang="zh-CN" sz="3600" b="1">
                <a:solidFill>
                  <a:srgbClr val="00B0F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give</a:t>
            </a:r>
            <a:r>
              <a:rPr lang="zh-CN" altLang="zh-CN" sz="3600" b="1">
                <a:solidFill>
                  <a:srgbClr val="00B0F0"/>
                </a:solidFill>
                <a:cs typeface="Times New Roman" pitchFamily="18" charset="0"/>
              </a:rPr>
              <a:t>  </a:t>
            </a:r>
            <a:r>
              <a:rPr lang="zh-CN" altLang="zh-CN" sz="3600" b="1" i="1">
                <a:solidFill>
                  <a:srgbClr val="FF0000"/>
                </a:solidFill>
                <a:cs typeface="Times New Roman" pitchFamily="18" charset="0"/>
              </a:rPr>
              <a:t>v.</a:t>
            </a:r>
            <a:r>
              <a:rPr lang="zh-CN" altLang="zh-CN" sz="3600" b="1">
                <a:solidFill>
                  <a:srgbClr val="00B0F0"/>
                </a:solidFill>
                <a:cs typeface="Times New Roman" pitchFamily="18" charset="0"/>
              </a:rPr>
              <a:t> </a:t>
            </a:r>
            <a:r>
              <a:rPr lang="zh-CN" sz="3600" b="1">
                <a:cs typeface="Times New Roman" pitchFamily="18" charset="0"/>
              </a:rPr>
              <a:t>提供；给</a:t>
            </a:r>
          </a:p>
        </p:txBody>
      </p:sp>
      <p:sp>
        <p:nvSpPr>
          <p:cNvPr id="18439" name="Text Box 10"/>
          <p:cNvSpPr txBox="1">
            <a:spLocks noChangeArrowheads="1"/>
          </p:cNvSpPr>
          <p:nvPr/>
        </p:nvSpPr>
        <p:spPr bwMode="auto">
          <a:xfrm>
            <a:off x="287338" y="3716338"/>
            <a:ext cx="8029575" cy="283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zh-CN" sz="3600" b="1">
                <a:cs typeface="Times New Roman" pitchFamily="18" charset="0"/>
              </a:rPr>
              <a:t>e.g. Please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give</a:t>
            </a:r>
            <a:r>
              <a:rPr lang="zh-CN" altLang="zh-CN" sz="3600" b="1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cs typeface="Times New Roman" pitchFamily="18" charset="0"/>
              </a:rPr>
              <a:t>your uncle these tickets.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zh-CN" sz="3600" b="1">
                <a:cs typeface="Times New Roman" pitchFamily="18" charset="0"/>
              </a:rPr>
              <a:t>       =</a:t>
            </a:r>
            <a:r>
              <a:rPr lang="zh-CN" altLang="zh-CN" sz="3600" b="1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Give</a:t>
            </a:r>
            <a:r>
              <a:rPr lang="zh-CN" altLang="zh-CN" sz="3600" b="1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cs typeface="Times New Roman" pitchFamily="18" charset="0"/>
              </a:rPr>
              <a:t>these tickets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to</a:t>
            </a:r>
            <a:r>
              <a:rPr lang="zh-CN" altLang="zh-CN" sz="3600" b="1">
                <a:cs typeface="Times New Roman" pitchFamily="18" charset="0"/>
              </a:rPr>
              <a:t> your uncle, 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zh-CN" sz="3600" b="1">
                <a:cs typeface="Times New Roman" pitchFamily="18" charset="0"/>
              </a:rPr>
              <a:t>          please. 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zh-CN" sz="3600" b="1">
                <a:cs typeface="Times New Roman" pitchFamily="18" charset="0"/>
              </a:rPr>
              <a:t>       </a:t>
            </a:r>
            <a:r>
              <a:rPr lang="zh-CN" sz="3600" b="1">
                <a:cs typeface="Times New Roman" pitchFamily="18" charset="0"/>
              </a:rPr>
              <a:t>把这些票给你的叔叔。</a:t>
            </a:r>
          </a:p>
        </p:txBody>
      </p:sp>
      <p:pic>
        <p:nvPicPr>
          <p:cNvPr id="18444" name="Picture 12" descr="1358088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3" b="20471"/>
          <a:stretch>
            <a:fillRect/>
          </a:stretch>
        </p:blipFill>
        <p:spPr bwMode="auto">
          <a:xfrm>
            <a:off x="6084888" y="188913"/>
            <a:ext cx="2879725" cy="1655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6" name="Picture 14" descr="61767_20120221091903652333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6" r="15709" b="3656"/>
          <a:stretch>
            <a:fillRect/>
          </a:stretch>
        </p:blipFill>
        <p:spPr bwMode="auto">
          <a:xfrm>
            <a:off x="7164388" y="5157788"/>
            <a:ext cx="1728787" cy="1439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utoUpdateAnimBg="0"/>
      <p:bldP spid="18437" grpId="0" autoUpdateAnimBg="0"/>
      <p:bldP spid="18438" grpId="0" autoUpdateAnimBg="0"/>
      <p:bldP spid="1843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5"/>
          <p:cNvSpPr txBox="1">
            <a:spLocks noChangeArrowheads="1"/>
          </p:cNvSpPr>
          <p:nvPr/>
        </p:nvSpPr>
        <p:spPr bwMode="auto">
          <a:xfrm>
            <a:off x="250825" y="1700213"/>
            <a:ext cx="8569325" cy="190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zh-CN" sz="3600" b="1"/>
              <a:t>e.g. What do these two planes </a:t>
            </a:r>
            <a:r>
              <a:rPr lang="zh-CN" altLang="zh-CN" sz="3600" b="1">
                <a:solidFill>
                  <a:srgbClr val="FF0000"/>
                </a:solidFill>
              </a:rPr>
              <a:t>have in 	common</a:t>
            </a:r>
            <a:r>
              <a:rPr lang="zh-CN" altLang="zh-CN" sz="3600" b="1"/>
              <a:t>? 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sz="3600" b="1"/>
              <a:t>	</a:t>
            </a:r>
            <a:r>
              <a:rPr lang="zh-CN" sz="3600" b="1"/>
              <a:t>这两架飞机有什么相同之处？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250825" y="260350"/>
            <a:ext cx="86423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1325" indent="-441325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98538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406525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814513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2225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6797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1369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941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0513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zh-CN" sz="3600" b="1"/>
              <a:t>7. </a:t>
            </a:r>
            <a:r>
              <a:rPr lang="zh-CN" altLang="zh-CN" sz="3600" b="1">
                <a:solidFill>
                  <a:srgbClr val="FF0000"/>
                </a:solidFill>
              </a:rPr>
              <a:t>have … in common </a:t>
            </a:r>
            <a:r>
              <a:rPr lang="zh-CN" sz="3600" b="1"/>
              <a:t>有相同特征；（想法、兴趣等方）相同</a:t>
            </a:r>
          </a:p>
        </p:txBody>
      </p:sp>
      <p:pic>
        <p:nvPicPr>
          <p:cNvPr id="19469" name="Picture 13" descr="013000004559811248852003461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3644900"/>
            <a:ext cx="4752975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utoUpdateAnimBg="0"/>
      <p:bldP spid="1945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Text Box 7"/>
          <p:cNvSpPr txBox="1">
            <a:spLocks noChangeArrowheads="1"/>
          </p:cNvSpPr>
          <p:nvPr/>
        </p:nvSpPr>
        <p:spPr bwMode="auto">
          <a:xfrm>
            <a:off x="179388" y="363538"/>
            <a:ext cx="8388350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8. </a:t>
            </a:r>
            <a:r>
              <a:rPr lang="zh-CN" altLang="zh-CN" sz="3600" b="1">
                <a:solidFill>
                  <a:srgbClr val="FF0000"/>
                </a:solidFill>
              </a:rPr>
              <a:t>all kinds of  </a:t>
            </a:r>
            <a:r>
              <a:rPr lang="zh-CN" sz="3600" b="1"/>
              <a:t>各种类型的；各种各样的</a:t>
            </a:r>
          </a:p>
        </p:txBody>
      </p:sp>
      <p:sp>
        <p:nvSpPr>
          <p:cNvPr id="43013" name="Text Box 8"/>
          <p:cNvSpPr txBox="1">
            <a:spLocks noChangeArrowheads="1"/>
          </p:cNvSpPr>
          <p:nvPr/>
        </p:nvSpPr>
        <p:spPr bwMode="auto">
          <a:xfrm>
            <a:off x="179388" y="1155700"/>
            <a:ext cx="820896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e.g. There’re </a:t>
            </a:r>
            <a:r>
              <a:rPr lang="zh-CN" altLang="zh-CN" sz="3600" b="1">
                <a:solidFill>
                  <a:srgbClr val="FF0000"/>
                </a:solidFill>
              </a:rPr>
              <a:t>all kinds of</a:t>
            </a:r>
            <a:r>
              <a:rPr lang="zh-CN" altLang="zh-CN" sz="3600" b="1"/>
              <a:t> trees on the hill. 	</a:t>
            </a:r>
            <a:r>
              <a:rPr lang="zh-CN" sz="3600" b="1"/>
              <a:t>山上有各种不同种类的树。</a:t>
            </a:r>
          </a:p>
        </p:txBody>
      </p:sp>
      <p:sp>
        <p:nvSpPr>
          <p:cNvPr id="43014" name="Text Box 9"/>
          <p:cNvSpPr txBox="1">
            <a:spLocks noChangeArrowheads="1"/>
          </p:cNvSpPr>
          <p:nvPr/>
        </p:nvSpPr>
        <p:spPr bwMode="auto">
          <a:xfrm>
            <a:off x="252413" y="2565400"/>
            <a:ext cx="87122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449263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449263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449263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449263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449263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9. </a:t>
            </a:r>
            <a:r>
              <a:rPr lang="zh-CN" altLang="zh-CN" sz="3600" b="1">
                <a:solidFill>
                  <a:srgbClr val="FF0000"/>
                </a:solidFill>
              </a:rPr>
              <a:t>be up to </a:t>
            </a:r>
            <a:r>
              <a:rPr lang="zh-CN" sz="3600" b="1"/>
              <a:t>由</a:t>
            </a:r>
            <a:r>
              <a:rPr lang="zh-CN" altLang="zh-CN" sz="3600" b="1"/>
              <a:t>……</a:t>
            </a:r>
            <a:r>
              <a:rPr lang="zh-CN" sz="3600" b="1"/>
              <a:t>决定；是</a:t>
            </a:r>
            <a:r>
              <a:rPr lang="zh-CN" altLang="zh-CN" sz="3600" b="1"/>
              <a:t>……</a:t>
            </a:r>
            <a:r>
              <a:rPr lang="zh-CN" sz="3600" b="1"/>
              <a:t>的职责</a:t>
            </a:r>
          </a:p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66FF"/>
                </a:solidFill>
              </a:rPr>
              <a:t>	</a:t>
            </a:r>
            <a:r>
              <a:rPr lang="zh-CN" sz="3600" b="1">
                <a:solidFill>
                  <a:srgbClr val="0000FF"/>
                </a:solidFill>
              </a:rPr>
              <a:t>在英语中，</a:t>
            </a:r>
            <a:r>
              <a:rPr lang="zh-CN" altLang="zh-CN" sz="3600" b="1">
                <a:solidFill>
                  <a:srgbClr val="0000FF"/>
                </a:solidFill>
              </a:rPr>
              <a:t>be up to somebody </a:t>
            </a:r>
            <a:r>
              <a:rPr lang="zh-CN" sz="3600" b="1">
                <a:solidFill>
                  <a:srgbClr val="0000FF"/>
                </a:solidFill>
              </a:rPr>
              <a:t>是一个习	惯用语，用来表示“由某人做出抉择”，	句子的主语通常为</a:t>
            </a:r>
            <a:r>
              <a:rPr lang="zh-CN" altLang="zh-CN" sz="3600" b="1">
                <a:solidFill>
                  <a:srgbClr val="0000FF"/>
                </a:solidFill>
              </a:rPr>
              <a:t>it</a:t>
            </a:r>
            <a:r>
              <a:rPr lang="zh-CN" sz="3600" b="1">
                <a:solidFill>
                  <a:srgbClr val="0000FF"/>
                </a:solidFill>
              </a:rPr>
              <a:t>， 有时也用</a:t>
            </a:r>
            <a:r>
              <a:rPr lang="zh-CN" altLang="zh-CN" sz="3600" b="1">
                <a:solidFill>
                  <a:srgbClr val="0000FF"/>
                </a:solidFill>
              </a:rPr>
              <a:t>this</a:t>
            </a:r>
            <a:r>
              <a:rPr lang="zh-CN" sz="3600" b="1">
                <a:solidFill>
                  <a:srgbClr val="0000FF"/>
                </a:solidFill>
              </a:rPr>
              <a:t>或	</a:t>
            </a:r>
            <a:r>
              <a:rPr lang="zh-CN" altLang="zh-CN" sz="3600" b="1">
                <a:solidFill>
                  <a:srgbClr val="0000FF"/>
                </a:solidFill>
              </a:rPr>
              <a:t>that</a:t>
            </a:r>
            <a:r>
              <a:rPr lang="zh-CN" sz="3600" b="1">
                <a:solidFill>
                  <a:srgbClr val="0000FF"/>
                </a:solidFill>
              </a:rPr>
              <a:t>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30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utoUpdateAnimBg="0"/>
      <p:bldP spid="43013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Text Box 10"/>
          <p:cNvSpPr txBox="1">
            <a:spLocks noChangeArrowheads="1"/>
          </p:cNvSpPr>
          <p:nvPr/>
        </p:nvSpPr>
        <p:spPr bwMode="auto">
          <a:xfrm>
            <a:off x="250825" y="836613"/>
            <a:ext cx="8424863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e.g. You can join the club once or twice a 	week — it </a:t>
            </a:r>
            <a:r>
              <a:rPr lang="zh-CN" altLang="zh-CN" sz="3600" b="1">
                <a:solidFill>
                  <a:srgbClr val="FF0000"/>
                </a:solidFill>
              </a:rPr>
              <a:t>is up to</a:t>
            </a:r>
            <a:r>
              <a:rPr lang="zh-CN" altLang="zh-CN" sz="3600" b="1"/>
              <a:t> you.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	</a:t>
            </a:r>
            <a:r>
              <a:rPr lang="zh-CN" sz="3600" b="1"/>
              <a:t>你可以一周参加一次或两次俱乐部的	活动</a:t>
            </a:r>
            <a:r>
              <a:rPr lang="zh-CN" altLang="zh-CN" sz="3600" b="1"/>
              <a:t>——</a:t>
            </a:r>
            <a:r>
              <a:rPr lang="zh-CN" sz="3600" b="1"/>
              <a:t>这由你定。</a:t>
            </a:r>
          </a:p>
        </p:txBody>
      </p:sp>
      <p:pic>
        <p:nvPicPr>
          <p:cNvPr id="53253" name="Picture 5" descr="2008102010466445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9"/>
          <a:stretch>
            <a:fillRect/>
          </a:stretch>
        </p:blipFill>
        <p:spPr bwMode="auto">
          <a:xfrm>
            <a:off x="5399088" y="3636963"/>
            <a:ext cx="3276600" cy="2312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5"/>
          <p:cNvSpPr txBox="1">
            <a:spLocks noChangeArrowheads="1"/>
          </p:cNvSpPr>
          <p:nvPr/>
        </p:nvSpPr>
        <p:spPr bwMode="auto">
          <a:xfrm>
            <a:off x="250825" y="1341438"/>
            <a:ext cx="8424863" cy="190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112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zh-CN" sz="3600" b="1">
                <a:cs typeface="Times New Roman" pitchFamily="18" charset="0"/>
              </a:rPr>
              <a:t>e.g. Mr. Li asks the students to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make up </a:t>
            </a:r>
            <a:r>
              <a:rPr lang="zh-CN" altLang="zh-CN" sz="3600" b="1">
                <a:cs typeface="Times New Roman" pitchFamily="18" charset="0"/>
              </a:rPr>
              <a:t>a 	 story.</a:t>
            </a:r>
          </a:p>
          <a:p>
            <a:pPr eaLnBrk="1" hangingPunct="1">
              <a:lnSpc>
                <a:spcPct val="110000"/>
              </a:lnSpc>
            </a:pPr>
            <a:r>
              <a:rPr lang="zh-CN" altLang="zh-CN" sz="3600" b="1"/>
              <a:t>	 </a:t>
            </a:r>
            <a:r>
              <a:rPr lang="zh-CN" sz="3600" b="1"/>
              <a:t>李老师让学生们编个故事。</a:t>
            </a:r>
          </a:p>
        </p:txBody>
      </p:sp>
      <p:sp>
        <p:nvSpPr>
          <p:cNvPr id="20483" name="Text Box 6"/>
          <p:cNvSpPr txBox="1">
            <a:spLocks noChangeArrowheads="1"/>
          </p:cNvSpPr>
          <p:nvPr/>
        </p:nvSpPr>
        <p:spPr bwMode="auto">
          <a:xfrm>
            <a:off x="215900" y="555625"/>
            <a:ext cx="72358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/>
              <a:t>10. </a:t>
            </a:r>
            <a:r>
              <a:rPr lang="zh-CN" altLang="zh-CN" sz="3600" b="1">
                <a:solidFill>
                  <a:srgbClr val="FF0000"/>
                </a:solidFill>
              </a:rPr>
              <a:t>make up </a:t>
            </a:r>
            <a:r>
              <a:rPr lang="zh-CN" sz="3600" b="1"/>
              <a:t>编造（故事；谎言）</a:t>
            </a:r>
          </a:p>
        </p:txBody>
      </p: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250825" y="3429000"/>
            <a:ext cx="55086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11. </a:t>
            </a:r>
            <a:r>
              <a:rPr lang="zh-CN" altLang="zh-CN" sz="3600" b="1">
                <a:solidFill>
                  <a:srgbClr val="FF0000"/>
                </a:solidFill>
              </a:rPr>
              <a:t>for example </a:t>
            </a:r>
            <a:r>
              <a:rPr lang="zh-CN" sz="3600" b="1"/>
              <a:t>例如</a:t>
            </a:r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323850" y="4240213"/>
            <a:ext cx="85693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 For example</a:t>
            </a:r>
            <a:r>
              <a:rPr lang="zh-CN" altLang="zh-CN" sz="3600" b="1">
                <a:cs typeface="Times New Roman" pitchFamily="18" charset="0"/>
              </a:rPr>
              <a:t>, they’re smart and good 	at art.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	</a:t>
            </a:r>
            <a:r>
              <a:rPr lang="zh-CN" sz="3600" b="1"/>
              <a:t>例如：他们很聪明，擅长艺术。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utoUpdateAnimBg="0"/>
      <p:bldP spid="20484" grpId="0" autoUpdateAnimBg="0"/>
      <p:bldP spid="2048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9"/>
          <p:cNvSpPr txBox="1">
            <a:spLocks noChangeArrowheads="1"/>
          </p:cNvSpPr>
          <p:nvPr/>
        </p:nvSpPr>
        <p:spPr bwMode="auto">
          <a:xfrm>
            <a:off x="250825" y="404813"/>
            <a:ext cx="7885113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12. </a:t>
            </a:r>
            <a:r>
              <a:rPr lang="zh-CN" altLang="zh-CN" sz="3600" b="1">
                <a:solidFill>
                  <a:srgbClr val="FF0000"/>
                </a:solidFill>
              </a:rPr>
              <a:t>take … seriously</a:t>
            </a:r>
            <a:r>
              <a:rPr lang="zh-CN" altLang="zh-CN" sz="3600" b="1"/>
              <a:t> </a:t>
            </a:r>
            <a:r>
              <a:rPr lang="zh-CN" sz="3600" b="1"/>
              <a:t>认真对待 </a:t>
            </a:r>
            <a:r>
              <a:rPr lang="zh-CN" altLang="zh-CN" sz="3600" b="1"/>
              <a:t>…… </a:t>
            </a:r>
          </a:p>
        </p:txBody>
      </p:sp>
      <p:sp>
        <p:nvSpPr>
          <p:cNvPr id="49157" name="Text Box 10"/>
          <p:cNvSpPr txBox="1">
            <a:spLocks noChangeArrowheads="1"/>
          </p:cNvSpPr>
          <p:nvPr/>
        </p:nvSpPr>
        <p:spPr bwMode="auto">
          <a:xfrm>
            <a:off x="250825" y="1144588"/>
            <a:ext cx="856932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 We must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take </a:t>
            </a:r>
            <a:r>
              <a:rPr lang="zh-CN" altLang="zh-CN" sz="3600" b="1">
                <a:cs typeface="Times New Roman" pitchFamily="18" charset="0"/>
              </a:rPr>
              <a:t>the teachers’ words 	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seriously</a:t>
            </a:r>
            <a:r>
              <a:rPr lang="zh-CN" altLang="zh-CN" sz="3600" b="1">
                <a:cs typeface="Times New Roman" pitchFamily="18" charset="0"/>
              </a:rPr>
              <a:t>. 							</a:t>
            </a:r>
            <a:r>
              <a:rPr lang="zh-CN" sz="3600" b="1"/>
              <a:t>我们必须认真对待老师说的话。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utoUpdateAnimBg="0"/>
      <p:bldP spid="4915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5"/>
          <p:cNvSpPr>
            <a:spLocks noChangeArrowheads="1" noChangeShapeType="1" noTextEdit="1"/>
          </p:cNvSpPr>
          <p:nvPr/>
        </p:nvSpPr>
        <p:spPr bwMode="auto">
          <a:xfrm>
            <a:off x="2124075" y="620713"/>
            <a:ext cx="4176713" cy="11525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25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prstShdw prst="shdw13" dist="53882" dir="13500000">
                    <a:srgbClr val="808080">
                      <a:alpha val="50000"/>
                    </a:srgbClr>
                  </a:prstShdw>
                </a:effectLst>
                <a:latin typeface="Arial"/>
                <a:cs typeface="Arial"/>
              </a:rPr>
              <a:t>Reading</a:t>
            </a:r>
            <a:endParaRPr lang="zh-CN" altLang="en-US" sz="4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prstShdw prst="shdw13" dist="53882" dir="13500000">
                  <a:srgbClr val="808080">
                    <a:alpha val="50000"/>
                  </a:srgbClr>
                </a:prstShdw>
              </a:effectLst>
              <a:latin typeface="Arial"/>
              <a:cs typeface="Arial"/>
            </a:endParaRPr>
          </a:p>
        </p:txBody>
      </p:sp>
      <p:sp>
        <p:nvSpPr>
          <p:cNvPr id="21507" name="Oval 2"/>
          <p:cNvSpPr>
            <a:spLocks noChangeArrowheads="1"/>
          </p:cNvSpPr>
          <p:nvPr/>
        </p:nvSpPr>
        <p:spPr bwMode="auto">
          <a:xfrm>
            <a:off x="360363" y="638175"/>
            <a:ext cx="898525" cy="990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20000"/>
              </a:lnSpc>
            </a:pPr>
            <a:r>
              <a:rPr lang="zh-CN" altLang="zh-CN" sz="4000" b="1">
                <a:latin typeface="Times New Roman" pitchFamily="18" charset="0"/>
              </a:rPr>
              <a:t>2b</a:t>
            </a:r>
          </a:p>
        </p:txBody>
      </p:sp>
      <p:sp>
        <p:nvSpPr>
          <p:cNvPr id="21508" name="Text Box 5"/>
          <p:cNvSpPr txBox="1">
            <a:spLocks noChangeArrowheads="1"/>
          </p:cNvSpPr>
          <p:nvPr/>
        </p:nvSpPr>
        <p:spPr bwMode="auto">
          <a:xfrm>
            <a:off x="395288" y="1916113"/>
            <a:ext cx="7632700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400" b="1">
                <a:solidFill>
                  <a:srgbClr val="0000FF"/>
                </a:solidFill>
                <a:latin typeface="Arial" pitchFamily="34" charset="0"/>
              </a:rPr>
              <a:t>Read the passage. Which three talent shows are mentioned?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52413" y="3429000"/>
            <a:ext cx="352742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1. American Idol 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    </a:t>
            </a:r>
            <a:r>
              <a:rPr lang="zh-CN" sz="3600" b="1"/>
              <a:t>美国偶像</a:t>
            </a:r>
          </a:p>
        </p:txBody>
      </p:sp>
      <p:sp>
        <p:nvSpPr>
          <p:cNvPr id="21510" name="Text Box 5"/>
          <p:cNvSpPr txBox="1">
            <a:spLocks noChangeArrowheads="1"/>
          </p:cNvSpPr>
          <p:nvPr/>
        </p:nvSpPr>
        <p:spPr bwMode="auto">
          <a:xfrm>
            <a:off x="250825" y="4972050"/>
            <a:ext cx="51847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3. China’s Got Talent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</a:t>
            </a:r>
            <a:r>
              <a:rPr lang="zh-CN" sz="3600" b="1">
                <a:cs typeface="Times New Roman" pitchFamily="18" charset="0"/>
              </a:rPr>
              <a:t>中国达人秀 </a:t>
            </a:r>
          </a:p>
        </p:txBody>
      </p:sp>
      <p:sp>
        <p:nvSpPr>
          <p:cNvPr id="21511" name="Text Box 5"/>
          <p:cNvSpPr txBox="1">
            <a:spLocks noChangeArrowheads="1"/>
          </p:cNvSpPr>
          <p:nvPr/>
        </p:nvSpPr>
        <p:spPr bwMode="auto">
          <a:xfrm>
            <a:off x="3959225" y="3429000"/>
            <a:ext cx="504031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2. America’s Got Talent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    </a:t>
            </a:r>
            <a:r>
              <a:rPr lang="zh-CN" sz="3600" b="1"/>
              <a:t>美国达人秀 </a:t>
            </a:r>
          </a:p>
        </p:txBody>
      </p:sp>
      <p:pic>
        <p:nvPicPr>
          <p:cNvPr id="21512" name="Picture 8" descr="CIMG55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0"/>
            <a:ext cx="1614488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  <p:bldP spid="21507" grpId="0" animBg="1"/>
      <p:bldP spid="21508" grpId="0"/>
      <p:bldP spid="21509" grpId="0" autoUpdateAnimBg="0"/>
      <p:bldP spid="21510" grpId="0" autoUpdateAnimBg="0"/>
      <p:bldP spid="2151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609600" y="1082675"/>
            <a:ext cx="77787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Read the passage again and find the answers to the questions.</a:t>
            </a:r>
          </a:p>
        </p:txBody>
      </p:sp>
      <p:sp>
        <p:nvSpPr>
          <p:cNvPr id="22535" name="Text Box 6"/>
          <p:cNvSpPr txBox="1">
            <a:spLocks noChangeArrowheads="1"/>
          </p:cNvSpPr>
          <p:nvPr/>
        </p:nvSpPr>
        <p:spPr bwMode="auto">
          <a:xfrm>
            <a:off x="71438" y="2501900"/>
            <a:ext cx="8893175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066800" indent="-609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524000" indent="-609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981200" indent="-609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438400" indent="-609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895600" indent="-609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352800" indent="-609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810000" indent="-609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267200" indent="-609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cs typeface="Times New Roman" pitchFamily="18" charset="0"/>
              </a:rPr>
              <a:t>1. What do talent shows have in common?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/>
              <a:t>2. Who decides the winners?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/>
              <a:t>3. Why do some people not like these shows?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/>
              <a:t>4. Why do some people like these shows?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/>
              <a:t>5. What do you think of these shows?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1" name="Text Box 9"/>
          <p:cNvSpPr txBox="1">
            <a:spLocks noChangeArrowheads="1"/>
          </p:cNvSpPr>
          <p:nvPr/>
        </p:nvSpPr>
        <p:spPr bwMode="auto">
          <a:xfrm>
            <a:off x="757238" y="2205038"/>
            <a:ext cx="7991475" cy="272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  <a:latin typeface="Arial" pitchFamily="34" charset="0"/>
              </a:rPr>
              <a:t>指导：</a:t>
            </a:r>
          </a:p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  <a:latin typeface="Arial" pitchFamily="34" charset="0"/>
              </a:rPr>
              <a:t>读这五个问题，带着问题去读短文。</a:t>
            </a:r>
          </a:p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  <a:latin typeface="Arial" pitchFamily="34" charset="0"/>
              </a:rPr>
              <a:t>在短文中划出相关问题的依据，并作出回答。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Text Box 6"/>
          <p:cNvSpPr txBox="1">
            <a:spLocks noChangeArrowheads="1"/>
          </p:cNvSpPr>
          <p:nvPr/>
        </p:nvSpPr>
        <p:spPr bwMode="auto">
          <a:xfrm>
            <a:off x="250825" y="5013325"/>
            <a:ext cx="864076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2. Who decides the winner?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</a:t>
            </a:r>
          </a:p>
        </p:txBody>
      </p:sp>
      <p:sp>
        <p:nvSpPr>
          <p:cNvPr id="41989" name="Text Box 7"/>
          <p:cNvSpPr txBox="1">
            <a:spLocks noChangeArrowheads="1"/>
          </p:cNvSpPr>
          <p:nvPr/>
        </p:nvSpPr>
        <p:spPr bwMode="auto">
          <a:xfrm>
            <a:off x="755650" y="5734050"/>
            <a:ext cx="792003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>
                <a:solidFill>
                  <a:srgbClr val="FF0000"/>
                </a:solidFill>
              </a:rPr>
              <a:t>That’s up to the people who watch it.</a:t>
            </a:r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179388" y="1606550"/>
            <a:ext cx="878522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1. What do talent shows have in common?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</a:t>
            </a:r>
          </a:p>
        </p:txBody>
      </p:sp>
      <p:sp>
        <p:nvSpPr>
          <p:cNvPr id="41991" name="Text Box 5"/>
          <p:cNvSpPr txBox="1">
            <a:spLocks noChangeArrowheads="1"/>
          </p:cNvSpPr>
          <p:nvPr/>
        </p:nvSpPr>
        <p:spPr bwMode="auto">
          <a:xfrm>
            <a:off x="755650" y="2276475"/>
            <a:ext cx="7775575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They try to look for the best singers,  the most talented dancers, the most exciting magicians, the funniest actorsand so on.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Text Box 16"/>
          <p:cNvSpPr txBox="1">
            <a:spLocks noChangeArrowheads="1"/>
          </p:cNvSpPr>
          <p:nvPr/>
        </p:nvSpPr>
        <p:spPr bwMode="auto">
          <a:xfrm>
            <a:off x="179388" y="4529138"/>
            <a:ext cx="5329237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6600"/>
                </a:solidFill>
              </a:rPr>
              <a:t>3. </a:t>
            </a:r>
            <a:r>
              <a:rPr lang="zh-CN" sz="3600" b="1">
                <a:solidFill>
                  <a:srgbClr val="006600"/>
                </a:solidFill>
              </a:rPr>
              <a:t>重读闭音节词词尾只有	一个辅音字母时，先双	写辅音字母再 </a:t>
            </a:r>
            <a:r>
              <a:rPr lang="zh-CN" altLang="zh-CN" sz="3600" b="1">
                <a:solidFill>
                  <a:srgbClr val="006600"/>
                </a:solidFill>
              </a:rPr>
              <a:t>+ est</a:t>
            </a:r>
          </a:p>
        </p:txBody>
      </p:sp>
      <p:sp>
        <p:nvSpPr>
          <p:cNvPr id="4105" name="Text Box 18"/>
          <p:cNvSpPr txBox="1">
            <a:spLocks noChangeArrowheads="1"/>
          </p:cNvSpPr>
          <p:nvPr/>
        </p:nvSpPr>
        <p:spPr bwMode="auto">
          <a:xfrm>
            <a:off x="179388" y="3089275"/>
            <a:ext cx="439261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6600"/>
                </a:solidFill>
              </a:rPr>
              <a:t>2. </a:t>
            </a:r>
            <a:r>
              <a:rPr lang="zh-CN" sz="3600" b="1">
                <a:solidFill>
                  <a:srgbClr val="006600"/>
                </a:solidFill>
              </a:rPr>
              <a:t>以不发音的字母 </a:t>
            </a:r>
            <a:r>
              <a:rPr lang="zh-CN" altLang="zh-CN" sz="3600" b="1">
                <a:solidFill>
                  <a:srgbClr val="006600"/>
                </a:solidFill>
              </a:rPr>
              <a:t>e 	</a:t>
            </a:r>
            <a:r>
              <a:rPr lang="zh-CN" sz="3600" b="1">
                <a:solidFill>
                  <a:srgbClr val="006600"/>
                </a:solidFill>
              </a:rPr>
              <a:t>结尾的 </a:t>
            </a:r>
            <a:r>
              <a:rPr lang="zh-CN" altLang="zh-CN" sz="3600" b="1">
                <a:solidFill>
                  <a:srgbClr val="006600"/>
                </a:solidFill>
              </a:rPr>
              <a:t>+ st </a:t>
            </a:r>
          </a:p>
        </p:txBody>
      </p:sp>
      <p:sp>
        <p:nvSpPr>
          <p:cNvPr id="4106" name="Text Box 19"/>
          <p:cNvSpPr txBox="1">
            <a:spLocks noChangeArrowheads="1"/>
          </p:cNvSpPr>
          <p:nvPr/>
        </p:nvSpPr>
        <p:spPr bwMode="auto">
          <a:xfrm>
            <a:off x="179388" y="1720850"/>
            <a:ext cx="395922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6600"/>
                </a:solidFill>
              </a:rPr>
              <a:t>1. </a:t>
            </a:r>
            <a:r>
              <a:rPr lang="zh-CN" sz="3600" b="1">
                <a:solidFill>
                  <a:srgbClr val="006600"/>
                </a:solidFill>
              </a:rPr>
              <a:t>一般在词尾 </a:t>
            </a:r>
            <a:r>
              <a:rPr lang="zh-CN" altLang="zh-CN" sz="3600" b="1">
                <a:solidFill>
                  <a:srgbClr val="006600"/>
                </a:solidFill>
              </a:rPr>
              <a:t>+ est </a:t>
            </a:r>
          </a:p>
        </p:txBody>
      </p:sp>
      <p:sp>
        <p:nvSpPr>
          <p:cNvPr id="4108" name="Text Box 2">
            <a:hlinkClick r:id="" action="ppaction://noaction"/>
          </p:cNvPr>
          <p:cNvSpPr txBox="1">
            <a:spLocks noChangeArrowheads="1"/>
          </p:cNvSpPr>
          <p:nvPr/>
        </p:nvSpPr>
        <p:spPr bwMode="auto">
          <a:xfrm>
            <a:off x="4392613" y="1647825"/>
            <a:ext cx="41402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new —— </a:t>
            </a:r>
            <a:r>
              <a:rPr lang="zh-CN" altLang="zh-CN" sz="3600" b="1">
                <a:solidFill>
                  <a:srgbClr val="FF0000"/>
                </a:solidFill>
              </a:rPr>
              <a:t>newest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fresh —— </a:t>
            </a:r>
            <a:r>
              <a:rPr lang="zh-CN" altLang="zh-CN" sz="3600" b="1">
                <a:solidFill>
                  <a:srgbClr val="FF0000"/>
                </a:solidFill>
              </a:rPr>
              <a:t>freshest </a:t>
            </a:r>
          </a:p>
        </p:txBody>
      </p:sp>
      <p:sp>
        <p:nvSpPr>
          <p:cNvPr id="4109" name="Text Box 5"/>
          <p:cNvSpPr txBox="1">
            <a:spLocks noChangeArrowheads="1"/>
          </p:cNvSpPr>
          <p:nvPr/>
        </p:nvSpPr>
        <p:spPr bwMode="auto">
          <a:xfrm>
            <a:off x="4429125" y="3109913"/>
            <a:ext cx="3535363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close —— </a:t>
            </a:r>
            <a:r>
              <a:rPr lang="zh-CN" altLang="zh-CN" sz="3600" b="1">
                <a:solidFill>
                  <a:srgbClr val="FF0000"/>
                </a:solidFill>
              </a:rPr>
              <a:t>closest</a:t>
            </a:r>
          </a:p>
        </p:txBody>
      </p:sp>
      <p:sp>
        <p:nvSpPr>
          <p:cNvPr id="4110" name="Text Box 6"/>
          <p:cNvSpPr txBox="1">
            <a:spLocks noChangeArrowheads="1"/>
          </p:cNvSpPr>
          <p:nvPr/>
        </p:nvSpPr>
        <p:spPr bwMode="auto">
          <a:xfrm>
            <a:off x="5581650" y="4437063"/>
            <a:ext cx="3455988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big —— </a:t>
            </a:r>
            <a:r>
              <a:rPr lang="zh-CN" altLang="zh-CN" sz="3600" b="1">
                <a:solidFill>
                  <a:srgbClr val="FF0000"/>
                </a:solidFill>
              </a:rPr>
              <a:t>biggest</a:t>
            </a:r>
          </a:p>
        </p:txBody>
      </p:sp>
      <p:sp>
        <p:nvSpPr>
          <p:cNvPr id="4113" name="WordArt 4"/>
          <p:cNvSpPr>
            <a:spLocks noChangeArrowheads="1" noChangeShapeType="1" noTextEdit="1"/>
          </p:cNvSpPr>
          <p:nvPr/>
        </p:nvSpPr>
        <p:spPr bwMode="auto">
          <a:xfrm>
            <a:off x="2771775" y="115888"/>
            <a:ext cx="3600450" cy="8366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CC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prstShdw prst="shdw13" dist="53882" dir="13500000">
                    <a:srgbClr val="000099">
                      <a:alpha val="50000"/>
                    </a:srgbClr>
                  </a:prstShdw>
                </a:effectLst>
                <a:latin typeface="Arial"/>
                <a:cs typeface="Arial"/>
              </a:rPr>
              <a:t>Review</a:t>
            </a:r>
            <a:endParaRPr lang="zh-CN" altLang="en-US" sz="4000" b="1" kern="10" spc="-400">
              <a:ln w="12700">
                <a:solidFill>
                  <a:srgbClr val="CC000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prstShdw prst="shdw13" dist="53882" dir="13500000">
                  <a:srgbClr val="000099">
                    <a:alpha val="50000"/>
                  </a:srgbClr>
                </a:prstShdw>
              </a:effectLst>
              <a:latin typeface="Arial"/>
              <a:cs typeface="Arial"/>
            </a:endParaRPr>
          </a:p>
        </p:txBody>
      </p:sp>
      <p:sp>
        <p:nvSpPr>
          <p:cNvPr id="4114" name="Text Box 5"/>
          <p:cNvSpPr txBox="1">
            <a:spLocks noChangeArrowheads="1"/>
          </p:cNvSpPr>
          <p:nvPr/>
        </p:nvSpPr>
        <p:spPr bwMode="auto">
          <a:xfrm>
            <a:off x="179388" y="1125538"/>
            <a:ext cx="66246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sz="3600" b="1">
                <a:solidFill>
                  <a:srgbClr val="0000FF"/>
                </a:solidFill>
              </a:rPr>
              <a:t>形容词或副词的最高级形式：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/>
      <p:bldP spid="4105" grpId="0"/>
      <p:bldP spid="4108" grpId="0"/>
      <p:bldP spid="4109" grpId="0"/>
      <p:bldP spid="4110" grpId="0"/>
      <p:bldP spid="4113" grpId="0" animBg="1"/>
      <p:bldP spid="41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6"/>
          <p:cNvSpPr txBox="1">
            <a:spLocks noChangeArrowheads="1"/>
          </p:cNvSpPr>
          <p:nvPr/>
        </p:nvSpPr>
        <p:spPr bwMode="auto">
          <a:xfrm>
            <a:off x="0" y="2263775"/>
            <a:ext cx="9144000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3. Why do some people not like these shows?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4. Why do some people like these shows?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____________________________________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____________________________________</a:t>
            </a:r>
          </a:p>
        </p:txBody>
      </p:sp>
      <p:sp>
        <p:nvSpPr>
          <p:cNvPr id="23555" name="Text Box 9"/>
          <p:cNvSpPr txBox="1">
            <a:spLocks noChangeArrowheads="1"/>
          </p:cNvSpPr>
          <p:nvPr/>
        </p:nvSpPr>
        <p:spPr bwMode="auto">
          <a:xfrm>
            <a:off x="503238" y="2924175"/>
            <a:ext cx="864076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Because some people think that the lives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of the performers are made up. </a:t>
            </a:r>
          </a:p>
        </p:txBody>
      </p:sp>
      <p:sp>
        <p:nvSpPr>
          <p:cNvPr id="23556" name="Text Box 10"/>
          <p:cNvSpPr txBox="1">
            <a:spLocks noChangeArrowheads="1"/>
          </p:cNvSpPr>
          <p:nvPr/>
        </p:nvSpPr>
        <p:spPr bwMode="auto">
          <a:xfrm>
            <a:off x="504825" y="4941888"/>
            <a:ext cx="86391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Because if people don’t take these shows too seriously, they are fun to watch.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Text Box 6"/>
          <p:cNvSpPr txBox="1">
            <a:spLocks noChangeArrowheads="1"/>
          </p:cNvSpPr>
          <p:nvPr/>
        </p:nvSpPr>
        <p:spPr bwMode="auto">
          <a:xfrm>
            <a:off x="34925" y="2060575"/>
            <a:ext cx="88931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5. What do you think of these shows?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    __________________________________</a:t>
            </a:r>
          </a:p>
        </p:txBody>
      </p:sp>
      <p:sp>
        <p:nvSpPr>
          <p:cNvPr id="51205" name="Text Box 8"/>
          <p:cNvSpPr txBox="1">
            <a:spLocks noChangeArrowheads="1"/>
          </p:cNvSpPr>
          <p:nvPr/>
        </p:nvSpPr>
        <p:spPr bwMode="auto">
          <a:xfrm>
            <a:off x="538163" y="2722563"/>
            <a:ext cx="83185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I think they can give people a way to make up their dreams come true.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Text Box 5"/>
          <p:cNvSpPr txBox="1">
            <a:spLocks noChangeArrowheads="1"/>
          </p:cNvSpPr>
          <p:nvPr/>
        </p:nvSpPr>
        <p:spPr bwMode="auto">
          <a:xfrm>
            <a:off x="468313" y="547688"/>
            <a:ext cx="52578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 u="sng">
                <a:solidFill>
                  <a:srgbClr val="0000FF"/>
                </a:solidFill>
                <a:latin typeface="Arial" pitchFamily="34" charset="0"/>
              </a:rPr>
              <a:t>Underline</a:t>
            </a: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 all the superlatives in the passage. Then write sentences using at least four of them. </a:t>
            </a:r>
          </a:p>
        </p:txBody>
      </p:sp>
      <p:sp>
        <p:nvSpPr>
          <p:cNvPr id="40965" name="Text Box 6"/>
          <p:cNvSpPr txBox="1">
            <a:spLocks noChangeArrowheads="1"/>
          </p:cNvSpPr>
          <p:nvPr/>
        </p:nvSpPr>
        <p:spPr bwMode="auto">
          <a:xfrm>
            <a:off x="468313" y="4097338"/>
            <a:ext cx="8245475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best singer:</a:t>
            </a:r>
            <a:r>
              <a:rPr lang="zh-CN" altLang="zh-CN" sz="3600" b="1">
                <a:solidFill>
                  <a:srgbClr val="00B05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cs typeface="Times New Roman" pitchFamily="18" charset="0"/>
              </a:rPr>
              <a:t>In my class. Tom is the best singer because he can sing fast songs very well.  </a:t>
            </a:r>
          </a:p>
        </p:txBody>
      </p:sp>
      <p:pic>
        <p:nvPicPr>
          <p:cNvPr id="40966" name="Picture 6" descr="CIMG55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549275"/>
            <a:ext cx="3116262" cy="324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/>
      <p:bldP spid="4096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Text Box 5"/>
          <p:cNvSpPr txBox="1">
            <a:spLocks noChangeArrowheads="1"/>
          </p:cNvSpPr>
          <p:nvPr/>
        </p:nvSpPr>
        <p:spPr bwMode="auto">
          <a:xfrm>
            <a:off x="395288" y="1628775"/>
            <a:ext cx="8316912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most talented dancers:</a:t>
            </a:r>
            <a:r>
              <a:rPr lang="zh-CN" altLang="zh-CN" sz="3600" b="1">
                <a:cs typeface="Times New Roman" pitchFamily="18" charset="0"/>
              </a:rPr>
              <a:t> Jenny is the most talented dancers because she can dance like a fish.  </a:t>
            </a:r>
          </a:p>
        </p:txBody>
      </p:sp>
      <p:sp>
        <p:nvSpPr>
          <p:cNvPr id="24581" name="Text Box 7"/>
          <p:cNvSpPr txBox="1">
            <a:spLocks noChangeArrowheads="1"/>
          </p:cNvSpPr>
          <p:nvPr/>
        </p:nvSpPr>
        <p:spPr bwMode="auto">
          <a:xfrm>
            <a:off x="395288" y="3675063"/>
            <a:ext cx="831691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most exciting magicians:</a:t>
            </a:r>
            <a:r>
              <a:rPr lang="zh-CN" altLang="zh-CN" sz="3600" b="1">
                <a:cs typeface="Times New Roman" pitchFamily="18" charset="0"/>
              </a:rPr>
              <a:t> Liu Qian is the most exciting magicians.  </a:t>
            </a:r>
          </a:p>
        </p:txBody>
      </p:sp>
      <p:sp>
        <p:nvSpPr>
          <p:cNvPr id="24582" name="Text Box 5"/>
          <p:cNvSpPr txBox="1">
            <a:spLocks noChangeArrowheads="1"/>
          </p:cNvSpPr>
          <p:nvPr/>
        </p:nvSpPr>
        <p:spPr bwMode="auto">
          <a:xfrm>
            <a:off x="395288" y="5116513"/>
            <a:ext cx="853281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funniest actor:</a:t>
            </a:r>
            <a:r>
              <a:rPr lang="zh-CN" altLang="zh-CN" sz="3600" b="1">
                <a:cs typeface="Times New Roman" pitchFamily="18" charset="0"/>
              </a:rPr>
              <a:t> Linda is the funniest actor because she can sing like a parrot.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 decel="100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decel="100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24581" grpId="0"/>
      <p:bldP spid="2458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28" name="Oval 2"/>
          <p:cNvSpPr>
            <a:spLocks noChangeArrowheads="1"/>
          </p:cNvSpPr>
          <p:nvPr/>
        </p:nvSpPr>
        <p:spPr bwMode="auto">
          <a:xfrm>
            <a:off x="250825" y="2565400"/>
            <a:ext cx="898525" cy="847725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zh-CN" sz="4000" b="1">
                <a:latin typeface="Times New Roman" pitchFamily="18" charset="0"/>
              </a:rPr>
              <a:t>2e</a:t>
            </a:r>
          </a:p>
        </p:txBody>
      </p:sp>
      <p:sp>
        <p:nvSpPr>
          <p:cNvPr id="25629" name="Text Box 5"/>
          <p:cNvSpPr txBox="1">
            <a:spLocks noChangeArrowheads="1"/>
          </p:cNvSpPr>
          <p:nvPr/>
        </p:nvSpPr>
        <p:spPr bwMode="auto">
          <a:xfrm>
            <a:off x="1366838" y="2419350"/>
            <a:ext cx="734377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Who’s got talent in your class? Write a classmate’s name for each talent and find out how many students in your group agree with you. 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8" grpId="0" animBg="1"/>
      <p:bldP spid="2562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72" name="Group 48"/>
          <p:cNvGraphicFramePr>
            <a:graphicFrameLocks noGrp="1"/>
          </p:cNvGraphicFramePr>
          <p:nvPr/>
        </p:nvGraphicFramePr>
        <p:xfrm>
          <a:off x="395288" y="1196975"/>
          <a:ext cx="8281987" cy="5183188"/>
        </p:xfrm>
        <a:graphic>
          <a:graphicData uri="http://schemas.openxmlformats.org/drawingml/2006/table">
            <a:tbl>
              <a:tblPr/>
              <a:tblGrid>
                <a:gridCol w="4211637"/>
                <a:gridCol w="1765300"/>
                <a:gridCol w="2305050"/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Talents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names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how many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the best chess player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the most talented dancer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25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the most interesting writer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the fastest runner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2254" name="Text Box 5"/>
          <p:cNvSpPr txBox="1">
            <a:spLocks noChangeArrowheads="1"/>
          </p:cNvSpPr>
          <p:nvPr/>
        </p:nvSpPr>
        <p:spPr bwMode="auto">
          <a:xfrm>
            <a:off x="4787900" y="3136900"/>
            <a:ext cx="15113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Xu Li</a:t>
            </a:r>
          </a:p>
        </p:txBody>
      </p:sp>
      <p:sp>
        <p:nvSpPr>
          <p:cNvPr id="52255" name="Text Box 6"/>
          <p:cNvSpPr txBox="1">
            <a:spLocks noChangeArrowheads="1"/>
          </p:cNvSpPr>
          <p:nvPr/>
        </p:nvSpPr>
        <p:spPr bwMode="auto">
          <a:xfrm>
            <a:off x="4735513" y="1989138"/>
            <a:ext cx="23558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Li Fei</a:t>
            </a:r>
          </a:p>
        </p:txBody>
      </p:sp>
      <p:sp>
        <p:nvSpPr>
          <p:cNvPr id="52256" name="Text Box 8"/>
          <p:cNvSpPr txBox="1">
            <a:spLocks noChangeArrowheads="1"/>
          </p:cNvSpPr>
          <p:nvPr/>
        </p:nvSpPr>
        <p:spPr bwMode="auto">
          <a:xfrm>
            <a:off x="4643438" y="4576763"/>
            <a:ext cx="180022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Wu Fan</a:t>
            </a:r>
          </a:p>
        </p:txBody>
      </p:sp>
      <p:sp>
        <p:nvSpPr>
          <p:cNvPr id="52257" name="Text Box 9"/>
          <p:cNvSpPr txBox="1">
            <a:spLocks noChangeArrowheads="1"/>
          </p:cNvSpPr>
          <p:nvPr/>
        </p:nvSpPr>
        <p:spPr bwMode="auto">
          <a:xfrm>
            <a:off x="4572000" y="5661025"/>
            <a:ext cx="205105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Sun Nan</a:t>
            </a:r>
          </a:p>
        </p:txBody>
      </p:sp>
      <p:sp>
        <p:nvSpPr>
          <p:cNvPr id="52258" name="Text Box 6"/>
          <p:cNvSpPr txBox="1">
            <a:spLocks noChangeArrowheads="1"/>
          </p:cNvSpPr>
          <p:nvPr/>
        </p:nvSpPr>
        <p:spPr bwMode="auto">
          <a:xfrm>
            <a:off x="7064375" y="1984375"/>
            <a:ext cx="1179513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20</a:t>
            </a:r>
          </a:p>
        </p:txBody>
      </p:sp>
      <p:sp>
        <p:nvSpPr>
          <p:cNvPr id="52259" name="Text Box 8"/>
          <p:cNvSpPr txBox="1">
            <a:spLocks noChangeArrowheads="1"/>
          </p:cNvSpPr>
          <p:nvPr/>
        </p:nvSpPr>
        <p:spPr bwMode="auto">
          <a:xfrm>
            <a:off x="7091363" y="3141663"/>
            <a:ext cx="129698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28</a:t>
            </a:r>
          </a:p>
        </p:txBody>
      </p:sp>
      <p:sp>
        <p:nvSpPr>
          <p:cNvPr id="52260" name="Text Box 9"/>
          <p:cNvSpPr txBox="1">
            <a:spLocks noChangeArrowheads="1"/>
          </p:cNvSpPr>
          <p:nvPr/>
        </p:nvSpPr>
        <p:spPr bwMode="auto">
          <a:xfrm>
            <a:off x="7164388" y="4649788"/>
            <a:ext cx="12954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30</a:t>
            </a:r>
          </a:p>
        </p:txBody>
      </p:sp>
      <p:sp>
        <p:nvSpPr>
          <p:cNvPr id="52261" name="Text Box 6"/>
          <p:cNvSpPr txBox="1">
            <a:spLocks noChangeArrowheads="1"/>
          </p:cNvSpPr>
          <p:nvPr/>
        </p:nvSpPr>
        <p:spPr bwMode="auto">
          <a:xfrm>
            <a:off x="7212013" y="5657850"/>
            <a:ext cx="1176337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solidFill>
                  <a:srgbClr val="FF0000"/>
                </a:solidFill>
              </a:rPr>
              <a:t>29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52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4" grpId="0" autoUpdateAnimBg="0"/>
      <p:bldP spid="52255" grpId="0" autoUpdateAnimBg="0"/>
      <p:bldP spid="52256" grpId="0" autoUpdateAnimBg="0"/>
      <p:bldP spid="52257" grpId="0" autoUpdateAnimBg="0"/>
      <p:bldP spid="52258" grpId="0" autoUpdateAnimBg="0"/>
      <p:bldP spid="52259" grpId="0" autoUpdateAnimBg="0"/>
      <p:bldP spid="52260" grpId="0" autoUpdateAnimBg="0"/>
      <p:bldP spid="52261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5"/>
          <p:cNvSpPr txBox="1">
            <a:spLocks noChangeArrowheads="1"/>
          </p:cNvSpPr>
          <p:nvPr/>
        </p:nvSpPr>
        <p:spPr bwMode="auto">
          <a:xfrm>
            <a:off x="755650" y="1916113"/>
            <a:ext cx="7848600" cy="261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此句中 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who’s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为 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who has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之缩写。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have got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表示“具有；具备”之意，相当于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have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。此句字面上的意思是“谁有才华？”</a:t>
            </a:r>
          </a:p>
        </p:txBody>
      </p:sp>
      <p:sp>
        <p:nvSpPr>
          <p:cNvPr id="54275" name="Text Box 6"/>
          <p:cNvSpPr txBox="1">
            <a:spLocks noChangeArrowheads="1"/>
          </p:cNvSpPr>
          <p:nvPr/>
        </p:nvSpPr>
        <p:spPr bwMode="auto">
          <a:xfrm>
            <a:off x="179388" y="1120775"/>
            <a:ext cx="8496300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cs typeface="Times New Roman" pitchFamily="18" charset="0"/>
              </a:rPr>
              <a:t>1. Who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’s</a:t>
            </a:r>
            <a:r>
              <a:rPr lang="zh-CN" altLang="zh-CN" sz="3600" b="1">
                <a:cs typeface="Times New Roman" pitchFamily="18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Got Talent</a:t>
            </a:r>
            <a:r>
              <a:rPr lang="zh-CN" altLang="zh-CN" sz="3600" b="1">
                <a:cs typeface="Times New Roman" pitchFamily="18" charset="0"/>
              </a:rPr>
              <a:t>? </a:t>
            </a:r>
            <a:r>
              <a:rPr lang="zh-CN" sz="3600" b="1">
                <a:cs typeface="Times New Roman" pitchFamily="18" charset="0"/>
              </a:rPr>
              <a:t>谁是达人？</a:t>
            </a:r>
          </a:p>
        </p:txBody>
      </p:sp>
      <p:sp>
        <p:nvSpPr>
          <p:cNvPr id="54276" name="Text Box 7"/>
          <p:cNvSpPr txBox="1">
            <a:spLocks noChangeArrowheads="1"/>
          </p:cNvSpPr>
          <p:nvPr/>
        </p:nvSpPr>
        <p:spPr bwMode="auto">
          <a:xfrm>
            <a:off x="179388" y="4537075"/>
            <a:ext cx="8785225" cy="198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808038" indent="-808038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1273175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681163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208915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497138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954338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411538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868738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4325938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5000"/>
              </a:lnSpc>
            </a:pPr>
            <a:r>
              <a:rPr lang="zh-CN" altLang="zh-CN" sz="3600" b="1">
                <a:cs typeface="Times New Roman" pitchFamily="18" charset="0"/>
              </a:rPr>
              <a:t>e.g.</a:t>
            </a:r>
            <a:r>
              <a:rPr lang="zh-CN" altLang="zh-CN" sz="3600" b="1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Have</a:t>
            </a:r>
            <a:r>
              <a:rPr lang="zh-CN" altLang="zh-CN" sz="3600" b="1">
                <a:cs typeface="Times New Roman" pitchFamily="18" charset="0"/>
              </a:rPr>
              <a:t> you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got </a:t>
            </a:r>
            <a:r>
              <a:rPr lang="zh-CN" altLang="zh-CN" sz="3600" b="1">
                <a:cs typeface="Times New Roman" pitchFamily="18" charset="0"/>
              </a:rPr>
              <a:t>time? I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’ve got</a:t>
            </a:r>
            <a:r>
              <a:rPr lang="zh-CN" altLang="zh-CN" sz="3600" b="1">
                <a:cs typeface="Times New Roman" pitchFamily="18" charset="0"/>
              </a:rPr>
              <a:t> something important to tell you.                                                   </a:t>
            </a:r>
            <a:r>
              <a:rPr lang="zh-CN" sz="3600" b="1">
                <a:cs typeface="Times New Roman" pitchFamily="18" charset="0"/>
              </a:rPr>
              <a:t>你现在有空吗？我有重要的事要告你。</a:t>
            </a:r>
          </a:p>
        </p:txBody>
      </p:sp>
      <p:sp>
        <p:nvSpPr>
          <p:cNvPr id="54278" name="WordArt 4"/>
          <p:cNvSpPr>
            <a:spLocks noChangeArrowheads="1" noChangeShapeType="1" noTextEdit="1"/>
          </p:cNvSpPr>
          <p:nvPr/>
        </p:nvSpPr>
        <p:spPr bwMode="auto">
          <a:xfrm>
            <a:off x="1619250" y="333375"/>
            <a:ext cx="5759450" cy="8334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Language points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autoUpdateAnimBg="0"/>
      <p:bldP spid="54275" grpId="0" autoUpdateAnimBg="0"/>
      <p:bldP spid="54276" grpId="0" autoUpdateAnimBg="0"/>
      <p:bldP spid="5427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1" name="Text Box 10"/>
          <p:cNvSpPr txBox="1">
            <a:spLocks noChangeArrowheads="1"/>
          </p:cNvSpPr>
          <p:nvPr/>
        </p:nvSpPr>
        <p:spPr bwMode="auto">
          <a:xfrm>
            <a:off x="684213" y="1052513"/>
            <a:ext cx="7561262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We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’ve got</a:t>
            </a:r>
            <a:r>
              <a:rPr lang="zh-CN" altLang="zh-CN" sz="3600" b="1">
                <a:cs typeface="Times New Roman" pitchFamily="18" charset="0"/>
              </a:rPr>
              <a:t> a lot of work to do, you see, to make our town more beautiful.                                                          </a:t>
            </a:r>
            <a:r>
              <a:rPr lang="zh-CN" sz="3600" b="1">
                <a:cs typeface="Times New Roman" pitchFamily="18" charset="0"/>
              </a:rPr>
              <a:t>你们瞧，我们要把我们的城市变得更加美丽的话，是有很多工作要做的。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1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5"/>
          <p:cNvSpPr txBox="1">
            <a:spLocks noChangeArrowheads="1"/>
          </p:cNvSpPr>
          <p:nvPr/>
        </p:nvSpPr>
        <p:spPr bwMode="auto">
          <a:xfrm>
            <a:off x="612775" y="3138488"/>
            <a:ext cx="82804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play a role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是一种固定表达，意为“扮演某一角色；起到某种作用”。若要进一步引出具体的内容，后面应用介词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in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，表示“在某事或某个方面起到作用或承担某种角色”。</a:t>
            </a:r>
          </a:p>
        </p:txBody>
      </p:sp>
      <p:sp>
        <p:nvSpPr>
          <p:cNvPr id="56323" name="Text Box 6"/>
          <p:cNvSpPr txBox="1">
            <a:spLocks noChangeArrowheads="1"/>
          </p:cNvSpPr>
          <p:nvPr/>
        </p:nvSpPr>
        <p:spPr bwMode="auto">
          <a:xfrm>
            <a:off x="179388" y="333375"/>
            <a:ext cx="8713787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41325" indent="-441325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906463" indent="-28575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31445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722438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130425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87625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3044825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502025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959225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2. When people watch the show, they 	usually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play a role</a:t>
            </a:r>
            <a:r>
              <a:rPr lang="zh-CN" altLang="zh-CN" sz="3600" b="1">
                <a:cs typeface="Times New Roman" pitchFamily="18" charset="0"/>
              </a:rPr>
              <a:t> in deciding the winner.    </a:t>
            </a:r>
            <a:r>
              <a:rPr lang="zh-CN" sz="3600" b="1">
                <a:cs typeface="Times New Roman" pitchFamily="18" charset="0"/>
              </a:rPr>
              <a:t>人们看这样的节目时，通常要评判	出优胜者。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utoUpdateAnimBg="0"/>
      <p:bldP spid="56323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5"/>
          <p:cNvSpPr txBox="1">
            <a:spLocks noChangeArrowheads="1"/>
          </p:cNvSpPr>
          <p:nvPr/>
        </p:nvSpPr>
        <p:spPr bwMode="auto">
          <a:xfrm>
            <a:off x="684213" y="812800"/>
            <a:ext cx="774223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56575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John is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playing the leading role</a:t>
            </a:r>
            <a:r>
              <a:rPr lang="zh-CN" altLang="zh-CN" sz="3600" b="1">
                <a:cs typeface="Times New Roman" pitchFamily="18" charset="0"/>
              </a:rPr>
              <a:t> in this year’s play.</a:t>
            </a:r>
          </a:p>
          <a:p>
            <a:pPr eaLnBrk="1" hangingPunct="1">
              <a:lnSpc>
                <a:spcPct val="120000"/>
              </a:lnSpc>
            </a:pPr>
            <a:r>
              <a:rPr lang="zh-CN" sz="3600" b="1">
                <a:cs typeface="Times New Roman" pitchFamily="18" charset="0"/>
              </a:rPr>
              <a:t>今年的演出中约翰是主角。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Schools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play the most important role</a:t>
            </a:r>
            <a:r>
              <a:rPr lang="zh-CN" altLang="zh-CN" sz="3600" b="1">
                <a:cs typeface="Times New Roman" pitchFamily="18" charset="0"/>
              </a:rPr>
              <a:t> in education.                                                             </a:t>
            </a:r>
            <a:r>
              <a:rPr lang="zh-CN" sz="3600" b="1">
                <a:cs typeface="Times New Roman" pitchFamily="18" charset="0"/>
              </a:rPr>
              <a:t>学校在教育中起着最为重要的作用。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3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93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93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9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Text Box 17"/>
          <p:cNvSpPr txBox="1">
            <a:spLocks noChangeArrowheads="1"/>
          </p:cNvSpPr>
          <p:nvPr/>
        </p:nvSpPr>
        <p:spPr bwMode="auto">
          <a:xfrm>
            <a:off x="179388" y="949325"/>
            <a:ext cx="54737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6600"/>
                </a:solidFill>
              </a:rPr>
              <a:t>4. </a:t>
            </a:r>
            <a:r>
              <a:rPr lang="zh-CN" sz="3600" b="1">
                <a:solidFill>
                  <a:srgbClr val="006600"/>
                </a:solidFill>
              </a:rPr>
              <a:t>以辅音字母 </a:t>
            </a:r>
            <a:r>
              <a:rPr lang="zh-CN" altLang="zh-CN" sz="3600" b="1">
                <a:solidFill>
                  <a:srgbClr val="006600"/>
                </a:solidFill>
              </a:rPr>
              <a:t>+ y </a:t>
            </a:r>
            <a:r>
              <a:rPr lang="zh-CN" sz="3600" b="1">
                <a:solidFill>
                  <a:srgbClr val="006600"/>
                </a:solidFill>
              </a:rPr>
              <a:t>结尾的	单词，变</a:t>
            </a:r>
            <a:r>
              <a:rPr lang="zh-CN" altLang="zh-CN" sz="3600" b="1">
                <a:solidFill>
                  <a:srgbClr val="006600"/>
                </a:solidFill>
              </a:rPr>
              <a:t>y</a:t>
            </a:r>
            <a:r>
              <a:rPr lang="zh-CN" sz="3600" b="1">
                <a:solidFill>
                  <a:srgbClr val="006600"/>
                </a:solidFill>
              </a:rPr>
              <a:t>为</a:t>
            </a:r>
            <a:r>
              <a:rPr lang="zh-CN" altLang="zh-CN" sz="3600" b="1">
                <a:solidFill>
                  <a:srgbClr val="006600"/>
                </a:solidFill>
              </a:rPr>
              <a:t>i + est</a:t>
            </a:r>
          </a:p>
        </p:txBody>
      </p:sp>
      <p:sp>
        <p:nvSpPr>
          <p:cNvPr id="45061" name="Text Box 20"/>
          <p:cNvSpPr txBox="1">
            <a:spLocks noChangeArrowheads="1"/>
          </p:cNvSpPr>
          <p:nvPr/>
        </p:nvSpPr>
        <p:spPr bwMode="auto">
          <a:xfrm>
            <a:off x="179388" y="2430463"/>
            <a:ext cx="8424862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6600"/>
                </a:solidFill>
              </a:rPr>
              <a:t>5. </a:t>
            </a:r>
            <a:r>
              <a:rPr lang="zh-CN" sz="3600" b="1">
                <a:solidFill>
                  <a:srgbClr val="006600"/>
                </a:solidFill>
              </a:rPr>
              <a:t>多音节词和部分双音节词前加</a:t>
            </a:r>
            <a:r>
              <a:rPr lang="zh-CN" altLang="zh-CN" sz="3600" b="1">
                <a:solidFill>
                  <a:srgbClr val="006600"/>
                </a:solidFill>
              </a:rPr>
              <a:t>the most</a:t>
            </a:r>
          </a:p>
        </p:txBody>
      </p:sp>
      <p:sp>
        <p:nvSpPr>
          <p:cNvPr id="45062" name="Text Box 9"/>
          <p:cNvSpPr txBox="1">
            <a:spLocks noChangeArrowheads="1"/>
          </p:cNvSpPr>
          <p:nvPr/>
        </p:nvSpPr>
        <p:spPr bwMode="auto">
          <a:xfrm>
            <a:off x="5292725" y="949325"/>
            <a:ext cx="3851275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early —— </a:t>
            </a:r>
            <a:r>
              <a:rPr lang="zh-CN" altLang="zh-CN" sz="3600" b="1">
                <a:solidFill>
                  <a:srgbClr val="FF0000"/>
                </a:solidFill>
              </a:rPr>
              <a:t>earliest</a:t>
            </a:r>
          </a:p>
        </p:txBody>
      </p:sp>
      <p:sp>
        <p:nvSpPr>
          <p:cNvPr id="45063" name="Text Box 11"/>
          <p:cNvSpPr txBox="1">
            <a:spLocks noChangeArrowheads="1"/>
          </p:cNvSpPr>
          <p:nvPr/>
        </p:nvSpPr>
        <p:spPr bwMode="auto">
          <a:xfrm>
            <a:off x="684213" y="3254375"/>
            <a:ext cx="8135937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comfortable —— </a:t>
            </a:r>
            <a:r>
              <a:rPr lang="zh-CN" altLang="zh-CN" sz="3600" b="1">
                <a:solidFill>
                  <a:srgbClr val="FF0000"/>
                </a:solidFill>
              </a:rPr>
              <a:t>the most  comfortable</a:t>
            </a:r>
            <a:r>
              <a:rPr lang="zh-CN" altLang="zh-CN" sz="3600" b="1"/>
              <a:t> 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/>
      <p:bldP spid="45061" grpId="0"/>
      <p:bldP spid="45062" grpId="0"/>
      <p:bldP spid="4506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Text Box 7"/>
          <p:cNvSpPr txBox="1">
            <a:spLocks noChangeArrowheads="1"/>
          </p:cNvSpPr>
          <p:nvPr/>
        </p:nvSpPr>
        <p:spPr bwMode="auto">
          <a:xfrm>
            <a:off x="180975" y="485775"/>
            <a:ext cx="8783638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49263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3. However, if you don’t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take</a:t>
            </a:r>
            <a:r>
              <a:rPr lang="zh-CN" altLang="zh-CN" sz="3600" b="1">
                <a:solidFill>
                  <a:srgbClr val="CC0000"/>
                </a:solidFill>
                <a:cs typeface="Times New Roman" pitchFamily="18" charset="0"/>
              </a:rPr>
              <a:t> </a:t>
            </a:r>
            <a:r>
              <a:rPr lang="zh-CN" altLang="zh-CN" sz="3600" b="1">
                <a:cs typeface="Times New Roman" pitchFamily="18" charset="0"/>
              </a:rPr>
              <a:t>these shows 	too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seriously</a:t>
            </a:r>
            <a:r>
              <a:rPr lang="zh-CN" altLang="zh-CN" sz="3600" b="1">
                <a:cs typeface="Times New Roman" pitchFamily="18" charset="0"/>
              </a:rPr>
              <a:t>, they are fun to watch.                          	</a:t>
            </a:r>
            <a:r>
              <a:rPr lang="zh-CN" sz="3600" b="1">
                <a:cs typeface="Times New Roman" pitchFamily="18" charset="0"/>
              </a:rPr>
              <a:t>但是如果你不把这些节目太当回事，它	们还是有看头的。</a:t>
            </a:r>
          </a:p>
        </p:txBody>
      </p:sp>
      <p:sp>
        <p:nvSpPr>
          <p:cNvPr id="58373" name="Text Box 10"/>
          <p:cNvSpPr txBox="1">
            <a:spLocks noChangeArrowheads="1"/>
          </p:cNvSpPr>
          <p:nvPr/>
        </p:nvSpPr>
        <p:spPr bwMode="auto">
          <a:xfrm>
            <a:off x="684213" y="3279775"/>
            <a:ext cx="8208962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take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在此处有 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consider (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认为；觉得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)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的意思。</a:t>
            </a:r>
            <a:r>
              <a:rPr lang="zh-CN" altLang="zh-CN" sz="3600" b="1">
                <a:solidFill>
                  <a:srgbClr val="0000FF"/>
                </a:solidFill>
                <a:cs typeface="Times New Roman" pitchFamily="18" charset="0"/>
              </a:rPr>
              <a:t>take someone/something seriously </a:t>
            </a:r>
            <a:r>
              <a:rPr lang="zh-CN" sz="3600" b="1">
                <a:solidFill>
                  <a:srgbClr val="0000FF"/>
                </a:solidFill>
                <a:cs typeface="Times New Roman" pitchFamily="18" charset="0"/>
              </a:rPr>
              <a:t>就相当于汉语“认真对待某人或某事；把某人或某事当真”的意思。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utoUpdateAnimBg="0"/>
      <p:bldP spid="58373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Text Box 7"/>
          <p:cNvSpPr txBox="1">
            <a:spLocks noChangeArrowheads="1"/>
          </p:cNvSpPr>
          <p:nvPr/>
        </p:nvSpPr>
        <p:spPr bwMode="auto">
          <a:xfrm>
            <a:off x="720725" y="404813"/>
            <a:ext cx="7596188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08038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e.g.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He was joking, but your sister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 took </a:t>
            </a:r>
            <a:r>
              <a:rPr lang="zh-CN" altLang="zh-CN" sz="3600" b="1">
                <a:cs typeface="Times New Roman" pitchFamily="18" charset="0"/>
              </a:rPr>
              <a:t>him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seriously</a:t>
            </a:r>
            <a:r>
              <a:rPr lang="zh-CN" altLang="zh-CN" sz="3600" b="1">
                <a:cs typeface="Times New Roman" pitchFamily="18" charset="0"/>
              </a:rPr>
              <a:t>.                                                              </a:t>
            </a:r>
            <a:r>
              <a:rPr lang="zh-CN" sz="3600" b="1">
                <a:cs typeface="Times New Roman" pitchFamily="18" charset="0"/>
              </a:rPr>
              <a:t>他是在开玩笑，但你姐姐却（把他）当真了。</a:t>
            </a:r>
          </a:p>
        </p:txBody>
      </p:sp>
      <p:sp>
        <p:nvSpPr>
          <p:cNvPr id="57349" name="Text Box 10"/>
          <p:cNvSpPr txBox="1">
            <a:spLocks noChangeArrowheads="1"/>
          </p:cNvSpPr>
          <p:nvPr/>
        </p:nvSpPr>
        <p:spPr bwMode="auto">
          <a:xfrm>
            <a:off x="755650" y="3881438"/>
            <a:ext cx="741680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cs typeface="Times New Roman" pitchFamily="18" charset="0"/>
              </a:rPr>
              <a:t>Sometimes teachers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 take </a:t>
            </a:r>
            <a:r>
              <a:rPr lang="zh-CN" altLang="zh-CN" sz="3600" b="1">
                <a:cs typeface="Times New Roman" pitchFamily="18" charset="0"/>
              </a:rPr>
              <a:t>students’ homework </a:t>
            </a:r>
            <a:r>
              <a:rPr lang="zh-CN" altLang="zh-CN" sz="3600" b="1">
                <a:solidFill>
                  <a:srgbClr val="FF0000"/>
                </a:solidFill>
                <a:cs typeface="Times New Roman" pitchFamily="18" charset="0"/>
              </a:rPr>
              <a:t>too seriously</a:t>
            </a:r>
            <a:r>
              <a:rPr lang="zh-CN" altLang="zh-CN" sz="3600" b="1">
                <a:cs typeface="Times New Roman" pitchFamily="18" charset="0"/>
              </a:rPr>
              <a:t>.                                       </a:t>
            </a:r>
            <a:r>
              <a:rPr lang="zh-CN" sz="3600" b="1">
                <a:cs typeface="Times New Roman" pitchFamily="18" charset="0"/>
              </a:rPr>
              <a:t>有时老师们把学生作业看得太重。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8" grpId="0" autoUpdateAnimBg="0"/>
      <p:bldP spid="57349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4"/>
          <p:cNvSpPr>
            <a:spLocks noChangeArrowheads="1" noChangeShapeType="1" noTextEdit="1"/>
          </p:cNvSpPr>
          <p:nvPr/>
        </p:nvSpPr>
        <p:spPr bwMode="auto">
          <a:xfrm>
            <a:off x="2124075" y="1339850"/>
            <a:ext cx="4967288" cy="172878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66667"/>
              </a:avLst>
            </a:prstTxWarp>
            <a:scene3d>
              <a:camera prst="legacyPerspectiveBottomRight">
                <a:rot lat="0" lon="21239990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en-US" altLang="zh-CN" sz="40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00FF"/>
                    </a:gs>
                    <a:gs pos="100000">
                      <a:srgbClr val="FFBF00"/>
                    </a:gs>
                  </a:gsLst>
                  <a:lin ang="5400000" scaled="1"/>
                </a:gradFill>
                <a:latin typeface="Arial"/>
                <a:cs typeface="Arial"/>
              </a:rPr>
              <a:t>Homework</a:t>
            </a:r>
            <a:endParaRPr lang="zh-CN" altLang="en-US" sz="4000" b="1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00FF"/>
                  </a:gs>
                  <a:gs pos="100000">
                    <a:srgbClr val="FFBF00"/>
                  </a:gs>
                </a:gsLst>
                <a:lin ang="5400000" scaled="1"/>
              </a:gradFill>
              <a:latin typeface="Arial"/>
              <a:cs typeface="Arial"/>
            </a:endParaRP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1042988" y="3429000"/>
            <a:ext cx="741680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Arial" pitchFamily="34" charset="0"/>
              </a:rPr>
              <a:t>1. Read the passage after class.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Arial" pitchFamily="34" charset="0"/>
              </a:rPr>
              <a:t>2. Write report according to the </a:t>
            </a:r>
          </a:p>
          <a:p>
            <a:pPr eaLnBrk="1" hangingPunct="1">
              <a:lnSpc>
                <a:spcPct val="130000"/>
              </a:lnSpc>
            </a:pPr>
            <a:r>
              <a:rPr lang="zh-CN" altLang="zh-CN" sz="3600" b="1">
                <a:solidFill>
                  <a:srgbClr val="FF0000"/>
                </a:solidFill>
                <a:latin typeface="Arial" pitchFamily="34" charset="0"/>
              </a:rPr>
              <a:t>    chart in 2e. 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2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WordArt 7"/>
          <p:cNvSpPr>
            <a:spLocks noChangeArrowheads="1" noChangeShapeType="1" noTextEdit="1"/>
          </p:cNvSpPr>
          <p:nvPr/>
        </p:nvSpPr>
        <p:spPr bwMode="auto">
          <a:xfrm>
            <a:off x="395288" y="1700213"/>
            <a:ext cx="8748712" cy="2592387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en-US" altLang="zh-CN" sz="6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Thank you!</a:t>
            </a:r>
            <a:endParaRPr lang="zh-CN" altLang="en-US" sz="6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395288" y="50800"/>
            <a:ext cx="84423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sz="3600" b="1">
                <a:solidFill>
                  <a:srgbClr val="FFFF66"/>
                </a:solidFill>
              </a:rPr>
              <a:t>写出下列形容词的比较级和最高级形式：</a:t>
            </a:r>
          </a:p>
        </p:txBody>
      </p:sp>
      <p:graphicFrame>
        <p:nvGraphicFramePr>
          <p:cNvPr id="5173" name="Group 53"/>
          <p:cNvGraphicFramePr>
            <a:graphicFrameLocks noGrp="1"/>
          </p:cNvGraphicFramePr>
          <p:nvPr/>
        </p:nvGraphicFramePr>
        <p:xfrm>
          <a:off x="666750" y="863600"/>
          <a:ext cx="7721600" cy="5634038"/>
        </p:xfrm>
        <a:graphic>
          <a:graphicData uri="http://schemas.openxmlformats.org/drawingml/2006/table">
            <a:tbl>
              <a:tblPr/>
              <a:tblGrid>
                <a:gridCol w="2376488"/>
                <a:gridCol w="2543175"/>
                <a:gridCol w="2801937"/>
              </a:tblGrid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tall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short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big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thin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heavy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 good/well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bad/badly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57" name="Text Box 33"/>
          <p:cNvSpPr txBox="1">
            <a:spLocks noChangeArrowheads="1"/>
          </p:cNvSpPr>
          <p:nvPr/>
        </p:nvSpPr>
        <p:spPr bwMode="auto">
          <a:xfrm>
            <a:off x="3763963" y="863600"/>
            <a:ext cx="15113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taller</a:t>
            </a:r>
          </a:p>
        </p:txBody>
      </p:sp>
      <p:sp>
        <p:nvSpPr>
          <p:cNvPr id="5158" name="Text Box 34"/>
          <p:cNvSpPr txBox="1">
            <a:spLocks noChangeArrowheads="1"/>
          </p:cNvSpPr>
          <p:nvPr/>
        </p:nvSpPr>
        <p:spPr bwMode="auto">
          <a:xfrm>
            <a:off x="6069013" y="863600"/>
            <a:ext cx="1350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tallest</a:t>
            </a:r>
          </a:p>
        </p:txBody>
      </p:sp>
      <p:sp>
        <p:nvSpPr>
          <p:cNvPr id="5159" name="Text Box 35"/>
          <p:cNvSpPr txBox="1">
            <a:spLocks noChangeArrowheads="1"/>
          </p:cNvSpPr>
          <p:nvPr/>
        </p:nvSpPr>
        <p:spPr bwMode="auto">
          <a:xfrm>
            <a:off x="3619500" y="1655763"/>
            <a:ext cx="16049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shorter</a:t>
            </a:r>
          </a:p>
        </p:txBody>
      </p:sp>
      <p:sp>
        <p:nvSpPr>
          <p:cNvPr id="5160" name="Text Box 36"/>
          <p:cNvSpPr txBox="1">
            <a:spLocks noChangeArrowheads="1"/>
          </p:cNvSpPr>
          <p:nvPr/>
        </p:nvSpPr>
        <p:spPr bwMode="auto">
          <a:xfrm>
            <a:off x="5922963" y="1655763"/>
            <a:ext cx="17319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shortest</a:t>
            </a:r>
          </a:p>
        </p:txBody>
      </p:sp>
      <p:sp>
        <p:nvSpPr>
          <p:cNvPr id="5161" name="Text Box 37"/>
          <p:cNvSpPr txBox="1">
            <a:spLocks noChangeArrowheads="1"/>
          </p:cNvSpPr>
          <p:nvPr/>
        </p:nvSpPr>
        <p:spPr bwMode="auto">
          <a:xfrm>
            <a:off x="3692525" y="2527300"/>
            <a:ext cx="1428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bigger</a:t>
            </a:r>
          </a:p>
        </p:txBody>
      </p:sp>
      <p:sp>
        <p:nvSpPr>
          <p:cNvPr id="5162" name="Text Box 38"/>
          <p:cNvSpPr txBox="1">
            <a:spLocks noChangeArrowheads="1"/>
          </p:cNvSpPr>
          <p:nvPr/>
        </p:nvSpPr>
        <p:spPr bwMode="auto">
          <a:xfrm>
            <a:off x="6016625" y="2544763"/>
            <a:ext cx="15557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biggest</a:t>
            </a:r>
          </a:p>
        </p:txBody>
      </p:sp>
      <p:sp>
        <p:nvSpPr>
          <p:cNvPr id="5163" name="Text Box 39"/>
          <p:cNvSpPr txBox="1">
            <a:spLocks noChangeArrowheads="1"/>
          </p:cNvSpPr>
          <p:nvPr/>
        </p:nvSpPr>
        <p:spPr bwMode="auto">
          <a:xfrm>
            <a:off x="3643313" y="3336925"/>
            <a:ext cx="1631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thinner</a:t>
            </a:r>
          </a:p>
        </p:txBody>
      </p:sp>
      <p:sp>
        <p:nvSpPr>
          <p:cNvPr id="5164" name="Text Box 40"/>
          <p:cNvSpPr txBox="1">
            <a:spLocks noChangeArrowheads="1"/>
          </p:cNvSpPr>
          <p:nvPr/>
        </p:nvSpPr>
        <p:spPr bwMode="auto">
          <a:xfrm>
            <a:off x="5965825" y="3330575"/>
            <a:ext cx="1758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thinnest</a:t>
            </a:r>
          </a:p>
        </p:txBody>
      </p:sp>
      <p:sp>
        <p:nvSpPr>
          <p:cNvPr id="5165" name="Text Box 41"/>
          <p:cNvSpPr txBox="1">
            <a:spLocks noChangeArrowheads="1"/>
          </p:cNvSpPr>
          <p:nvPr/>
        </p:nvSpPr>
        <p:spPr bwMode="auto">
          <a:xfrm>
            <a:off x="3640138" y="4200525"/>
            <a:ext cx="16303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heavier</a:t>
            </a:r>
          </a:p>
        </p:txBody>
      </p:sp>
      <p:sp>
        <p:nvSpPr>
          <p:cNvPr id="5166" name="Text Box 42"/>
          <p:cNvSpPr txBox="1">
            <a:spLocks noChangeArrowheads="1"/>
          </p:cNvSpPr>
          <p:nvPr/>
        </p:nvSpPr>
        <p:spPr bwMode="auto">
          <a:xfrm>
            <a:off x="5995988" y="4200525"/>
            <a:ext cx="1758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heaviest</a:t>
            </a:r>
          </a:p>
        </p:txBody>
      </p:sp>
      <p:sp>
        <p:nvSpPr>
          <p:cNvPr id="5167" name="Text Box 43"/>
          <p:cNvSpPr txBox="1">
            <a:spLocks noChangeArrowheads="1"/>
          </p:cNvSpPr>
          <p:nvPr/>
        </p:nvSpPr>
        <p:spPr bwMode="auto">
          <a:xfrm>
            <a:off x="3692525" y="4992688"/>
            <a:ext cx="13509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better</a:t>
            </a:r>
          </a:p>
        </p:txBody>
      </p:sp>
      <p:sp>
        <p:nvSpPr>
          <p:cNvPr id="5168" name="Text Box 44"/>
          <p:cNvSpPr txBox="1">
            <a:spLocks noChangeArrowheads="1"/>
          </p:cNvSpPr>
          <p:nvPr/>
        </p:nvSpPr>
        <p:spPr bwMode="auto">
          <a:xfrm>
            <a:off x="6248400" y="4992688"/>
            <a:ext cx="971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best</a:t>
            </a:r>
          </a:p>
        </p:txBody>
      </p:sp>
      <p:sp>
        <p:nvSpPr>
          <p:cNvPr id="5169" name="Text Box 24"/>
          <p:cNvSpPr txBox="1">
            <a:spLocks noChangeArrowheads="1"/>
          </p:cNvSpPr>
          <p:nvPr/>
        </p:nvSpPr>
        <p:spPr bwMode="auto">
          <a:xfrm>
            <a:off x="3763963" y="5773738"/>
            <a:ext cx="13255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worse</a:t>
            </a:r>
          </a:p>
        </p:txBody>
      </p:sp>
      <p:sp>
        <p:nvSpPr>
          <p:cNvPr id="5170" name="Text Box 25"/>
          <p:cNvSpPr txBox="1">
            <a:spLocks noChangeArrowheads="1"/>
          </p:cNvSpPr>
          <p:nvPr/>
        </p:nvSpPr>
        <p:spPr bwMode="auto">
          <a:xfrm>
            <a:off x="6211888" y="5773738"/>
            <a:ext cx="127476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solidFill>
                  <a:srgbClr val="FF0000"/>
                </a:solidFill>
              </a:rPr>
              <a:t>worst</a:t>
            </a: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utoUpdateAnimBg="0"/>
      <p:bldP spid="5157" grpId="0" autoUpdateAnimBg="0"/>
      <p:bldP spid="5158" grpId="0" autoUpdateAnimBg="0"/>
      <p:bldP spid="5159" grpId="0" autoUpdateAnimBg="0"/>
      <p:bldP spid="5160" grpId="0" autoUpdateAnimBg="0"/>
      <p:bldP spid="5161" grpId="0" autoUpdateAnimBg="0"/>
      <p:bldP spid="5162" grpId="0" autoUpdateAnimBg="0"/>
      <p:bldP spid="5163" grpId="0" autoUpdateAnimBg="0"/>
      <p:bldP spid="5164" grpId="0" autoUpdateAnimBg="0"/>
      <p:bldP spid="5165" grpId="0" autoUpdateAnimBg="0"/>
      <p:bldP spid="5166" grpId="0" autoUpdateAnimBg="0"/>
      <p:bldP spid="5167" grpId="0" autoUpdateAnimBg="0"/>
      <p:bldP spid="5168" grpId="0" autoUpdateAnimBg="0"/>
      <p:bldP spid="5169" grpId="0" autoUpdateAnimBg="0"/>
      <p:bldP spid="517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6" name="Picture 12" descr="2531170_13252186438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6" r="54233" b="4344"/>
          <a:stretch>
            <a:fillRect/>
          </a:stretch>
        </p:blipFill>
        <p:spPr bwMode="auto">
          <a:xfrm>
            <a:off x="234950" y="1773238"/>
            <a:ext cx="1744663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2531170_132521864382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6" r="53857" b="2974"/>
          <a:stretch>
            <a:fillRect/>
          </a:stretch>
        </p:blipFill>
        <p:spPr bwMode="auto">
          <a:xfrm>
            <a:off x="107950" y="4365625"/>
            <a:ext cx="1833563" cy="206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圆角矩形标注 5"/>
          <p:cNvSpPr>
            <a:spLocks noChangeArrowheads="1"/>
          </p:cNvSpPr>
          <p:nvPr/>
        </p:nvSpPr>
        <p:spPr bwMode="auto">
          <a:xfrm>
            <a:off x="1906588" y="4294188"/>
            <a:ext cx="7129462" cy="2205037"/>
          </a:xfrm>
          <a:prstGeom prst="wedgeRoundRectCallout">
            <a:avLst>
              <a:gd name="adj1" fmla="val -53787"/>
              <a:gd name="adj2" fmla="val -33731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3200" b="1">
                <a:latin typeface="Times New Roman" pitchFamily="18" charset="0"/>
                <a:cs typeface="Times New Roman" pitchFamily="18" charset="0"/>
              </a:rPr>
              <a:t>Danny’s is the closest to my home. New Star has the most delicious food. Funky Noodles has the best services. Li Dumplings has the cheapest food.  </a:t>
            </a:r>
          </a:p>
        </p:txBody>
      </p:sp>
      <p:sp>
        <p:nvSpPr>
          <p:cNvPr id="6149" name="圆角矩形标注 6"/>
          <p:cNvSpPr>
            <a:spLocks noChangeArrowheads="1"/>
          </p:cNvSpPr>
          <p:nvPr/>
        </p:nvSpPr>
        <p:spPr bwMode="auto">
          <a:xfrm>
            <a:off x="2051050" y="1773238"/>
            <a:ext cx="6913563" cy="2376487"/>
          </a:xfrm>
          <a:prstGeom prst="wedgeRoundRectCallout">
            <a:avLst>
              <a:gd name="adj1" fmla="val -56338"/>
              <a:gd name="adj2" fmla="val -27356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3200" b="1">
                <a:latin typeface="Times New Roman" pitchFamily="18" charset="0"/>
                <a:cs typeface="Times New Roman" pitchFamily="18" charset="0"/>
              </a:rPr>
              <a:t>Blue Moons has the worst clothes. New Fashion has the best quality. Young House has the cheapest clothes. Jenny’s has the best service. </a:t>
            </a:r>
          </a:p>
        </p:txBody>
      </p:sp>
      <p:sp>
        <p:nvSpPr>
          <p:cNvPr id="6151" name="Text Box 5"/>
          <p:cNvSpPr txBox="1">
            <a:spLocks noChangeArrowheads="1"/>
          </p:cNvSpPr>
          <p:nvPr/>
        </p:nvSpPr>
        <p:spPr bwMode="auto">
          <a:xfrm>
            <a:off x="250825" y="255588"/>
            <a:ext cx="8820150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Talk about the clothes stores or restaurants in your neighborhood.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  <p:bldP spid="61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6" name="Picture 8" descr="2531170_132521864382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6" r="53857" b="2974"/>
          <a:stretch>
            <a:fillRect/>
          </a:stretch>
        </p:blipFill>
        <p:spPr bwMode="auto">
          <a:xfrm>
            <a:off x="34925" y="4149725"/>
            <a:ext cx="1985963" cy="223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2531170_132521864382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56" r="54233" b="4344"/>
          <a:stretch>
            <a:fillRect/>
          </a:stretch>
        </p:blipFill>
        <p:spPr bwMode="auto">
          <a:xfrm>
            <a:off x="90488" y="1341438"/>
            <a:ext cx="1744662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" name="Text Box 5"/>
          <p:cNvSpPr txBox="1">
            <a:spLocks noChangeArrowheads="1"/>
          </p:cNvSpPr>
          <p:nvPr/>
        </p:nvSpPr>
        <p:spPr bwMode="auto">
          <a:xfrm>
            <a:off x="1333500" y="260350"/>
            <a:ext cx="64071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zh-CN" sz="3600" b="1">
                <a:solidFill>
                  <a:srgbClr val="0000FF"/>
                </a:solidFill>
                <a:latin typeface="Arial" pitchFamily="34" charset="0"/>
              </a:rPr>
              <a:t>Talk about your classmates.</a:t>
            </a:r>
          </a:p>
        </p:txBody>
      </p:sp>
      <p:sp>
        <p:nvSpPr>
          <p:cNvPr id="7172" name="圆角矩形标注 3"/>
          <p:cNvSpPr>
            <a:spLocks noChangeArrowheads="1"/>
          </p:cNvSpPr>
          <p:nvPr/>
        </p:nvSpPr>
        <p:spPr bwMode="auto">
          <a:xfrm>
            <a:off x="2211388" y="4005263"/>
            <a:ext cx="6608762" cy="2492375"/>
          </a:xfrm>
          <a:prstGeom prst="wedgeRoundRectCallout">
            <a:avLst>
              <a:gd name="adj1" fmla="val -58046"/>
              <a:gd name="adj2" fmla="val -17134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Tom jumps the highest.  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Bob runs the fastest.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Nick can play the guitar best.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Peter dances the worst. </a:t>
            </a:r>
          </a:p>
        </p:txBody>
      </p:sp>
      <p:sp>
        <p:nvSpPr>
          <p:cNvPr id="7173" name="圆角矩形标注 4"/>
          <p:cNvSpPr>
            <a:spLocks noChangeArrowheads="1"/>
          </p:cNvSpPr>
          <p:nvPr/>
        </p:nvSpPr>
        <p:spPr bwMode="auto">
          <a:xfrm>
            <a:off x="1835150" y="1130300"/>
            <a:ext cx="7129463" cy="2587625"/>
          </a:xfrm>
          <a:prstGeom prst="wedgeRoundRectCallout">
            <a:avLst>
              <a:gd name="adj1" fmla="val -55991"/>
              <a:gd name="adj2" fmla="val -17731"/>
              <a:gd name="adj3" fmla="val 16667"/>
            </a:avLst>
          </a:prstGeom>
          <a:solidFill>
            <a:schemeClr val="bg1"/>
          </a:solidFill>
          <a:ln w="25400" algn="ctr">
            <a:solidFill>
              <a:srgbClr val="89A4A7"/>
            </a:solidFill>
            <a:miter lim="800000"/>
            <a:headEnd/>
            <a:tailEnd/>
          </a:ln>
        </p:spPr>
        <p:txBody>
          <a:bodyPr anchor="ctr"/>
          <a:lstStyle/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Jenny is the funniest in class.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Grace is the most hard-working.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Jane is the most serious.</a:t>
            </a:r>
          </a:p>
          <a:p>
            <a:pPr>
              <a:lnSpc>
                <a:spcPct val="110000"/>
              </a:lnSpc>
            </a:pPr>
            <a:r>
              <a:rPr lang="zh-CN" altLang="zh-CN" sz="3600" b="1">
                <a:latin typeface="Times New Roman" pitchFamily="18" charset="0"/>
                <a:cs typeface="Times New Roman" pitchFamily="18" charset="0"/>
              </a:rPr>
              <a:t>Linda is the thinnest. 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72" grpId="0" animBg="1"/>
      <p:bldP spid="717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>
            <a:spLocks noChangeArrowheads="1"/>
          </p:cNvSpPr>
          <p:nvPr/>
        </p:nvSpPr>
        <p:spPr bwMode="auto">
          <a:xfrm>
            <a:off x="792163" y="2060575"/>
            <a:ext cx="6659562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</a:rPr>
              <a:t>多音节形容词，其比较级与最高级形式为前面加</a:t>
            </a:r>
            <a:r>
              <a:rPr lang="zh-CN" altLang="zh-CN" sz="3600" b="1">
                <a:solidFill>
                  <a:srgbClr val="0000FF"/>
                </a:solidFill>
              </a:rPr>
              <a:t>more</a:t>
            </a:r>
            <a:r>
              <a:rPr lang="zh-CN" sz="3600" b="1">
                <a:solidFill>
                  <a:srgbClr val="0000FF"/>
                </a:solidFill>
              </a:rPr>
              <a:t>，</a:t>
            </a:r>
            <a:r>
              <a:rPr lang="zh-CN" altLang="zh-CN" sz="3600" b="1">
                <a:solidFill>
                  <a:srgbClr val="0000FF"/>
                </a:solidFill>
              </a:rPr>
              <a:t>most</a:t>
            </a:r>
            <a:r>
              <a:rPr lang="zh-CN" sz="3600" b="1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8195" name="Text Box 6"/>
          <p:cNvSpPr txBox="1">
            <a:spLocks noChangeArrowheads="1"/>
          </p:cNvSpPr>
          <p:nvPr/>
        </p:nvSpPr>
        <p:spPr bwMode="auto">
          <a:xfrm>
            <a:off x="395288" y="1341438"/>
            <a:ext cx="81375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zh-CN" sz="3600" b="1"/>
              <a:t>1. </a:t>
            </a:r>
            <a:r>
              <a:rPr lang="zh-CN" altLang="zh-CN" sz="3600" b="1">
                <a:solidFill>
                  <a:srgbClr val="FF0000"/>
                </a:solidFill>
              </a:rPr>
              <a:t>creative </a:t>
            </a:r>
            <a:r>
              <a:rPr lang="zh-CN" altLang="zh-CN" sz="3600" b="1" i="1">
                <a:solidFill>
                  <a:srgbClr val="FF0000"/>
                </a:solidFill>
              </a:rPr>
              <a:t>adj.</a:t>
            </a:r>
            <a:r>
              <a:rPr lang="zh-CN" altLang="zh-CN" sz="3600" b="1">
                <a:solidFill>
                  <a:srgbClr val="FF0000"/>
                </a:solidFill>
              </a:rPr>
              <a:t> </a:t>
            </a:r>
            <a:r>
              <a:rPr lang="zh-CN" sz="3600" b="1">
                <a:solidFill>
                  <a:srgbClr val="FF0000"/>
                </a:solidFill>
              </a:rPr>
              <a:t>有创造力的；创造性的</a:t>
            </a:r>
          </a:p>
        </p:txBody>
      </p:sp>
      <p:sp>
        <p:nvSpPr>
          <p:cNvPr id="8196" name="Text Box 8"/>
          <p:cNvSpPr txBox="1">
            <a:spLocks noChangeArrowheads="1"/>
          </p:cNvSpPr>
          <p:nvPr/>
        </p:nvSpPr>
        <p:spPr bwMode="auto">
          <a:xfrm>
            <a:off x="395288" y="3365500"/>
            <a:ext cx="6049962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812800" algn="l"/>
              </a:tabLs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e.g. John is </a:t>
            </a:r>
            <a:r>
              <a:rPr lang="zh-CN" altLang="zh-CN" sz="3600" b="1">
                <a:solidFill>
                  <a:srgbClr val="0000FF"/>
                </a:solidFill>
              </a:rPr>
              <a:t>the most creative</a:t>
            </a:r>
            <a:r>
              <a:rPr lang="zh-CN" altLang="zh-CN" sz="3600" b="1"/>
              <a:t> 	student in class.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	</a:t>
            </a:r>
            <a:r>
              <a:rPr lang="zh-CN" sz="3600" b="1"/>
              <a:t>约翰是班里最有创造性的	学生。</a:t>
            </a:r>
          </a:p>
        </p:txBody>
      </p:sp>
      <p:sp>
        <p:nvSpPr>
          <p:cNvPr id="8197" name="WordArt 4"/>
          <p:cNvSpPr>
            <a:spLocks noChangeArrowheads="1" noChangeShapeType="1" noTextEdit="1"/>
          </p:cNvSpPr>
          <p:nvPr/>
        </p:nvSpPr>
        <p:spPr bwMode="auto">
          <a:xfrm>
            <a:off x="2124075" y="334963"/>
            <a:ext cx="5040313" cy="79057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4000" b="1" kern="10" spc="-40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Arial"/>
                <a:cs typeface="Arial"/>
              </a:rPr>
              <a:t>New words</a:t>
            </a:r>
            <a:endParaRPr lang="zh-CN" altLang="en-US" sz="4000" b="1" kern="10" spc="-40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Arial"/>
              <a:cs typeface="Arial"/>
            </a:endParaRPr>
          </a:p>
        </p:txBody>
      </p:sp>
      <p:pic>
        <p:nvPicPr>
          <p:cNvPr id="8200" name="Picture 8" descr="2012021508394531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592638"/>
            <a:ext cx="2771775" cy="207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  <p:bldP spid="8196" grpId="0" autoUpdateAnimBg="0"/>
      <p:bldP spid="819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8"/>
          <p:cNvSpPr txBox="1">
            <a:spLocks noChangeArrowheads="1"/>
          </p:cNvSpPr>
          <p:nvPr/>
        </p:nvSpPr>
        <p:spPr bwMode="auto">
          <a:xfrm>
            <a:off x="179388" y="373063"/>
            <a:ext cx="7596187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2. </a:t>
            </a:r>
            <a:r>
              <a:rPr lang="zh-CN" altLang="zh-CN" sz="3600" b="1">
                <a:solidFill>
                  <a:srgbClr val="FF0000"/>
                </a:solidFill>
              </a:rPr>
              <a:t>performer  </a:t>
            </a:r>
            <a:r>
              <a:rPr lang="zh-CN" altLang="zh-CN" sz="3600" b="1" i="1">
                <a:solidFill>
                  <a:srgbClr val="FF0000"/>
                </a:solidFill>
              </a:rPr>
              <a:t>n.</a:t>
            </a:r>
            <a:r>
              <a:rPr lang="zh-CN" altLang="zh-CN" sz="3600" b="1">
                <a:solidFill>
                  <a:srgbClr val="FF0000"/>
                </a:solidFill>
              </a:rPr>
              <a:t> </a:t>
            </a:r>
            <a:r>
              <a:rPr lang="zh-CN" sz="3600" b="1">
                <a:solidFill>
                  <a:srgbClr val="FF0000"/>
                </a:solidFill>
              </a:rPr>
              <a:t>表演者；演员</a:t>
            </a:r>
          </a:p>
        </p:txBody>
      </p:sp>
      <p:sp>
        <p:nvSpPr>
          <p:cNvPr id="9219" name="Text Box 9"/>
          <p:cNvSpPr txBox="1">
            <a:spLocks noChangeArrowheads="1"/>
          </p:cNvSpPr>
          <p:nvPr/>
        </p:nvSpPr>
        <p:spPr bwMode="auto">
          <a:xfrm>
            <a:off x="250825" y="2636838"/>
            <a:ext cx="8820150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128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defTabSz="8128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defTabSz="8128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defTabSz="8128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defTabSz="8128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defTabSz="8128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e.g. Who do you think is the best </a:t>
            </a:r>
            <a:r>
              <a:rPr lang="zh-CN" altLang="zh-CN" sz="3600" b="1">
                <a:solidFill>
                  <a:srgbClr val="FF0000"/>
                </a:solidFill>
              </a:rPr>
              <a:t>performer 	</a:t>
            </a:r>
            <a:r>
              <a:rPr lang="zh-CN" altLang="zh-CN" sz="3600" b="1"/>
              <a:t>in the movie?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/>
              <a:t>	</a:t>
            </a:r>
            <a:r>
              <a:rPr lang="zh-CN" sz="3600" b="1"/>
              <a:t>你认为在这部电影中谁是最好的演员？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611188" y="1165225"/>
            <a:ext cx="5832475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sz="3600" b="1">
                <a:solidFill>
                  <a:srgbClr val="0000FF"/>
                </a:solidFill>
              </a:rPr>
              <a:t>动词 </a:t>
            </a:r>
            <a:r>
              <a:rPr lang="zh-CN" altLang="zh-CN" sz="3600" b="1">
                <a:solidFill>
                  <a:srgbClr val="0000FF"/>
                </a:solidFill>
              </a:rPr>
              <a:t>perform(</a:t>
            </a:r>
            <a:r>
              <a:rPr lang="zh-CN" sz="3600" b="1">
                <a:solidFill>
                  <a:srgbClr val="0000FF"/>
                </a:solidFill>
              </a:rPr>
              <a:t>表演</a:t>
            </a:r>
            <a:r>
              <a:rPr lang="zh-CN" altLang="zh-CN" sz="3600" b="1">
                <a:solidFill>
                  <a:srgbClr val="0000FF"/>
                </a:solidFill>
              </a:rPr>
              <a:t>)+er → 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zh-CN" sz="3600" b="1">
                <a:solidFill>
                  <a:srgbClr val="0000FF"/>
                </a:solidFill>
              </a:rPr>
              <a:t>         performer </a:t>
            </a:r>
            <a:r>
              <a:rPr lang="zh-CN" sz="3600" b="1">
                <a:solidFill>
                  <a:srgbClr val="0000FF"/>
                </a:solidFill>
              </a:rPr>
              <a:t>演员</a:t>
            </a:r>
          </a:p>
        </p:txBody>
      </p:sp>
      <p:pic>
        <p:nvPicPr>
          <p:cNvPr id="9223" name="Picture 7" descr="2005452242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4764088"/>
            <a:ext cx="3097212" cy="2049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19" grpId="0" autoUpdateAnimBg="0"/>
      <p:bldP spid="9220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296"/>
  <p:tag name="AS_OS" val="Microsoft Windows NT 5.1.2600 Service Pack 3"/>
  <p:tag name="AS_RELEASE_DATE" val="2013.02.28"/>
  <p:tag name="AS_VERSION" val="7.2.0.0"/>
  <p:tag name="AS_TITLE" val="Aspose.Slides for .NET 2.0"/>
</p:tagLst>
</file>

<file path=ppt/theme/theme1.xml><?xml version="1.0" encoding="utf-8"?>
<a:theme xmlns:a="http://schemas.openxmlformats.org/drawingml/2006/main" name="4">
  <a:themeElements>
    <a:clrScheme name="4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4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</Template>
  <TotalTime>2341</TotalTime>
  <Words>1806</Words>
  <Application>Microsoft Office PowerPoint</Application>
  <PresentationFormat>全屏显示(4:3)</PresentationFormat>
  <Paragraphs>251</Paragraphs>
  <Slides>43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48" baseType="lpstr">
      <vt:lpstr>Times New Roman</vt:lpstr>
      <vt:lpstr>宋体</vt:lpstr>
      <vt:lpstr>Arial</vt:lpstr>
      <vt:lpstr>Calibri</vt:lpstr>
      <vt:lpstr>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subject> </dc:subject>
  <dc:creator> </dc:creator>
  <cp:keywords> </cp:keywords>
  <dc:description> </dc:description>
  <cp:lastModifiedBy>user</cp:lastModifiedBy>
  <cp:revision>1</cp:revision>
  <dcterms:created xsi:type="dcterms:W3CDTF">2013-03-17T02:35:29Z</dcterms:created>
  <dcterms:modified xsi:type="dcterms:W3CDTF">2015-08-12T06:36:41Z</dcterms:modified>
  <cp:category> </cp:category>
</cp:coreProperties>
</file>